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notesSlides/notesSlide13.xml" ContentType="application/vnd.openxmlformats-officedocument.presentationml.notesSlide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ppt/tags/tag25.xml" ContentType="application/vnd.openxmlformats-officedocument.presentationml.tags+xml"/>
  <Override PartName="/ppt/notesSlides/notesSlide16.xml" ContentType="application/vnd.openxmlformats-officedocument.presentationml.notesSlide+xml"/>
  <Override PartName="/ppt/tags/tag26.xml" ContentType="application/vnd.openxmlformats-officedocument.presentationml.tags+xml"/>
  <Override PartName="/ppt/notesSlides/notesSlide17.xml" ContentType="application/vnd.openxmlformats-officedocument.presentationml.notesSlide+xml"/>
  <Override PartName="/ppt/tags/tag27.xml" ContentType="application/vnd.openxmlformats-officedocument.presentationml.tags+xml"/>
  <Override PartName="/ppt/notesSlides/notesSlide18.xml" ContentType="application/vnd.openxmlformats-officedocument.presentationml.notesSlide+xml"/>
  <Override PartName="/ppt/tags/tag28.xml" ContentType="application/vnd.openxmlformats-officedocument.presentationml.tags+xml"/>
  <Override PartName="/ppt/notesSlides/notesSlide19.xml" ContentType="application/vnd.openxmlformats-officedocument.presentationml.notesSlide+xml"/>
  <Override PartName="/ppt/tags/tag29.xml" ContentType="application/vnd.openxmlformats-officedocument.presentationml.tags+xml"/>
  <Override PartName="/ppt/notesSlides/notesSlide20.xml" ContentType="application/vnd.openxmlformats-officedocument.presentationml.notesSlide+xml"/>
  <Override PartName="/ppt/tags/tag30.xml" ContentType="application/vnd.openxmlformats-officedocument.presentationml.tags+xml"/>
  <Override PartName="/ppt/notesSlides/notesSlide21.xml" ContentType="application/vnd.openxmlformats-officedocument.presentationml.notesSlide+xml"/>
  <Override PartName="/ppt/tags/tag31.xml" ContentType="application/vnd.openxmlformats-officedocument.presentationml.tags+xml"/>
  <Override PartName="/ppt/notesSlides/notesSlide2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3.xml" ContentType="application/vnd.openxmlformats-officedocument.presentationml.notesSlide+xml"/>
  <Override PartName="/ppt/tags/tag34.xml" ContentType="application/vnd.openxmlformats-officedocument.presentationml.tags+xml"/>
  <Override PartName="/ppt/notesSlides/notesSlide24.xml" ContentType="application/vnd.openxmlformats-officedocument.presentationml.notesSlide+xml"/>
  <Override PartName="/ppt/tags/tag35.xml" ContentType="application/vnd.openxmlformats-officedocument.presentationml.tags+xml"/>
  <Override PartName="/ppt/notesSlides/notesSlide25.xml" ContentType="application/vnd.openxmlformats-officedocument.presentationml.notesSlide+xml"/>
  <Override PartName="/ppt/tags/tag36.xml" ContentType="application/vnd.openxmlformats-officedocument.presentationml.tags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notesSlides/notesSlide2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8.xml" ContentType="application/vnd.openxmlformats-officedocument.presentationml.notesSlide+xml"/>
  <Override PartName="/ppt/tags/tag47.xml" ContentType="application/vnd.openxmlformats-officedocument.presentationml.tags+xml"/>
  <Override PartName="/ppt/notesSlides/notesSlide29.xml" ContentType="application/vnd.openxmlformats-officedocument.presentationml.notesSlide+xml"/>
  <Override PartName="/ppt/tags/tag48.xml" ContentType="application/vnd.openxmlformats-officedocument.presentationml.tags+xml"/>
  <Override PartName="/ppt/notesSlides/notesSlide30.xml" ContentType="application/vnd.openxmlformats-officedocument.presentationml.notesSlide+xml"/>
  <Override PartName="/ppt/tags/tag49.xml" ContentType="application/vnd.openxmlformats-officedocument.presentationml.tags+xml"/>
  <Override PartName="/ppt/notesSlides/notesSlide31.xml" ContentType="application/vnd.openxmlformats-officedocument.presentationml.notesSlide+xml"/>
  <Override PartName="/ppt/tags/tag50.xml" ContentType="application/vnd.openxmlformats-officedocument.presentationml.tags+xml"/>
  <Override PartName="/ppt/notesSlides/notesSlide32.xml" ContentType="application/vnd.openxmlformats-officedocument.presentationml.notesSlide+xml"/>
  <Override PartName="/ppt/tags/tag51.xml" ContentType="application/vnd.openxmlformats-officedocument.presentationml.tags+xml"/>
  <Override PartName="/ppt/notesSlides/notesSlide33.xml" ContentType="application/vnd.openxmlformats-officedocument.presentationml.notesSlide+xml"/>
  <Override PartName="/ppt/tags/tag52.xml" ContentType="application/vnd.openxmlformats-officedocument.presentationml.tags+xml"/>
  <Override PartName="/ppt/notesSlides/notesSlide34.xml" ContentType="application/vnd.openxmlformats-officedocument.presentationml.notesSlide+xml"/>
  <Override PartName="/ppt/tags/tag53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0" r:id="rId3"/>
    <p:sldId id="291" r:id="rId4"/>
    <p:sldId id="257" r:id="rId5"/>
    <p:sldId id="258" r:id="rId6"/>
    <p:sldId id="259" r:id="rId7"/>
    <p:sldId id="260" r:id="rId8"/>
    <p:sldId id="261" r:id="rId9"/>
    <p:sldId id="292" r:id="rId10"/>
    <p:sldId id="293" r:id="rId11"/>
    <p:sldId id="294" r:id="rId12"/>
    <p:sldId id="295" r:id="rId13"/>
    <p:sldId id="296" r:id="rId14"/>
    <p:sldId id="297" r:id="rId15"/>
    <p:sldId id="263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307" r:id="rId25"/>
    <p:sldId id="275" r:id="rId26"/>
    <p:sldId id="308" r:id="rId27"/>
    <p:sldId id="276" r:id="rId28"/>
    <p:sldId id="300" r:id="rId29"/>
    <p:sldId id="301" r:id="rId30"/>
    <p:sldId id="302" r:id="rId31"/>
    <p:sldId id="303" r:id="rId32"/>
    <p:sldId id="309" r:id="rId33"/>
    <p:sldId id="274" r:id="rId34"/>
    <p:sldId id="306" r:id="rId35"/>
    <p:sldId id="278" r:id="rId36"/>
  </p:sldIdLst>
  <p:sldSz cx="9144000" cy="6858000" type="screen4x3"/>
  <p:notesSz cx="6858000" cy="9144000"/>
  <p:custDataLst>
    <p:tags r:id="rId38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808"/>
    <a:srgbClr val="D60093"/>
    <a:srgbClr val="CC0066"/>
    <a:srgbClr val="FF0066"/>
    <a:srgbClr val="33CC33"/>
    <a:srgbClr val="009900"/>
    <a:srgbClr val="9F5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7" autoAdjust="0"/>
    <p:restoredTop sz="56271" autoAdjust="0"/>
  </p:normalViewPr>
  <p:slideViewPr>
    <p:cSldViewPr>
      <p:cViewPr>
        <p:scale>
          <a:sx n="50" d="100"/>
          <a:sy n="50" d="100"/>
        </p:scale>
        <p:origin x="-3384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84D6D-9292-4B34-94F6-9D636964D9F7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92BB3-4D5A-41A0-99EF-D09B8D2337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767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1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11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好</a:t>
            </a:r>
            <a:r>
              <a:rPr lang="en-US" altLang="zh-TW" sz="11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』to say no!!</a:t>
            </a:r>
            <a:endParaRPr lang="zh-TW" altLang="en-US" sz="11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1857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「拒絕技巧」九大招，有哪些常用的拒絕技巧呢？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3781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一、直接說「不」，堅定拒絕他人。</a:t>
            </a: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二、直接回答，強調自己拒絕的事項。</a:t>
            </a: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三、找藉口回絕，說明理由。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934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四、拖延戰術，留到下次再說。</a:t>
            </a: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五、改變話題，拒絕之後，轉換話題。</a:t>
            </a: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六、跳針技巧，反覆的說「不」，用於一再被詢問的情況。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0189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七、直接離開，拒絕後直接離開。</a:t>
            </a: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八、冷淡以對，不要理會對方。</a:t>
            </a: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九、避開類似場合，例如：避免可能被迫吸菸的場合。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598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現在讓我們來練習，如何應用這拒絕九大招。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每個人拿一張學習單，請依據學習單中，個案的拒絕表現，判斷其使用的拒絕技巧，並進行配對。現在開始計時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分鐘的作答時間。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750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zh-TW" altLang="en-US" sz="1100" kern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時間到！我們要來對答案囉！</a:t>
            </a:r>
            <a:endParaRPr lang="en-US" sz="1100" kern="1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2741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問題一：小拒的朋友三番兩次要小拒跟著一起抽菸。小拒最後決定不再回應。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運用之拒絕技巧為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，冷淡以對：不要理會對方。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6767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問題二：小絕的哥哥想向小絕借錢，小絕不想借。於是小絕回答：「不行啦，我最近買書需要花很多錢，沒辦法借你。」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運用之拒絕技巧為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C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，找藉口回絕。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4583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問題三：小九買完電影票正準備入場時，遇到一位男士苦苦哀求，給他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100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元搭車回家，小九堅定拒絕後，走進會場。</a:t>
            </a:r>
          </a:p>
          <a:p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運用之拒絕技巧為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G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，直接離開。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998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問題四：小大的朋友拿了一顆神秘藥丸給小大，說吃了會很「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High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」，並不斷將藥丸塞給小大。小大反覆說：「不」「不要」「不用了，我真的不想吃。」</a:t>
            </a:r>
          </a:p>
          <a:p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運用之拒絕技巧為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F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，跳針技巧。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3349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程目標：知道自己習慣的拒絕方式、認識更多樣的拒絕方式、知道正確的拒絕態度、培養正確的拒絕態度、願意將所學之拒絕技巧應用於生活中、找出適合自己使用的拒絕技巧、能針對情境運用合適的拒絕方式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19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問題五：小招的同學沒寫功課，想要抄小招的。小招回答：「不，不行。」</a:t>
            </a:r>
          </a:p>
          <a:p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運用之拒絕技巧為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，直接說「不」。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0481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問題六：小學的乾姊姊，請小學去看一場演唱會，但那位歌手小學不喜歡，因此不想去。於是小學對乾姊姊說：「我沒空，下次再說吧！」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運用之拒絕技巧為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D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，拖延戰術。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4140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問題七：小會對酒精過敏，但他的好朋友想要找他去ＰＵＢ。小會決定不去。</a:t>
            </a:r>
          </a:p>
          <a:p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運用之拒絕技巧為Ｅ，避開類似場合。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504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問題八：小說的阿姨一直問剛畢業的小說，找到工作沒，小說不想回答這個問題。所以小說跟阿姨說：「恩…對了阿姨，你不是想去逛百貨公司嗎？現在正在周年慶」。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運用之拒絕技巧為Ｆ，改變話題。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252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問題九：小不的朋友找小不去夜唱，但小不並不習慣晚睡。於是小不回答：「不，我不晚睡的。」</a:t>
            </a:r>
          </a:p>
          <a:p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運用之拒絕技巧為Ｇ，直接回答。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2521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接下來，說明拒絕技巧還有哪些需要注意的事項</a:t>
            </a:r>
            <a:r>
              <a:rPr lang="zh-TW" altLang="en-US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lang="en-US" sz="1100" kern="1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87204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除了拒絕技巧，正確的拒絕態度，及拒絕時的原則，也非常重要，能幫助我們成功的拒絕！正確的拒絕態度為：冷靜及堅定，不消極或不帶有侵略性。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87204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拒絕技巧的原則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，語言。</a:t>
            </a:r>
          </a:p>
          <a:p>
            <a:pPr lvl="0"/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28600" lvl="0" indent="-228600">
              <a:buFont typeface="+mj-lt"/>
              <a:buAutoNum type="arabicParenR"/>
            </a:pP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要有足夠的音量：以堅定、自信的語氣說話。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lvl="0" indent="0">
              <a:buFont typeface="+mj-lt"/>
              <a:buNone/>
            </a:pP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28600" lvl="0" indent="-228600">
              <a:buFont typeface="+mj-lt"/>
              <a:buAutoNum type="arabicParenR" startAt="2"/>
            </a:pP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說話要流暢：以平穩的方式說話，不要猶豫或是話語前後反覆。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5455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拒絕技巧原則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，非語言。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28600" lvl="0" indent="-228600">
              <a:lnSpc>
                <a:spcPts val="1800"/>
              </a:lnSpc>
              <a:buFont typeface="+mj-lt"/>
              <a:buAutoNum type="arabicParenR"/>
            </a:pP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眼神接觸：直接看著對方的眼睛。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lvl="0" indent="0">
              <a:lnSpc>
                <a:spcPts val="1800"/>
              </a:lnSpc>
              <a:buFont typeface="+mj-lt"/>
              <a:buNone/>
            </a:pP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28600" lvl="0" indent="-228600">
              <a:lnSpc>
                <a:spcPts val="1800"/>
              </a:lnSpc>
              <a:buFont typeface="+mj-lt"/>
              <a:buAutoNum type="arabicParenR" startAt="2"/>
            </a:pP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臉部表情：確保臉部表情和說話內容一樣。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lvl="0" indent="0">
              <a:lnSpc>
                <a:spcPts val="1800"/>
              </a:lnSpc>
              <a:buFont typeface="+mj-lt"/>
              <a:buNone/>
            </a:pP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28600" lvl="0" indent="-228600">
              <a:lnSpc>
                <a:spcPts val="1800"/>
              </a:lnSpc>
              <a:buFont typeface="+mj-lt"/>
              <a:buAutoNum type="arabicParenR" startAt="3"/>
            </a:pP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身體姿勢：站直，直接面對你說話的對象。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lvl="0" indent="0">
              <a:lnSpc>
                <a:spcPts val="1800"/>
              </a:lnSpc>
              <a:buFont typeface="+mj-lt"/>
              <a:buNone/>
            </a:pP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28600" lvl="0" indent="-228600">
              <a:lnSpc>
                <a:spcPts val="1800"/>
              </a:lnSpc>
              <a:buFont typeface="+mj-lt"/>
              <a:buAutoNum type="arabicParenR" startAt="4"/>
            </a:pP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距離：和你說話對象保持大約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公尺的距離。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85369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現在，請你們回想過去，有沒有曾經拒絕成功或失敗的經驗。如果是成功的經驗，可以將你們當時使用的拒絕方法，簡單的紀錄下來。如果是失敗的經驗，除了寫下當時使用的拒絕方式外，也可以想想，如果再經歷一次，你會怎麼改變？拿到學習單後，就開始填寫了，給你們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分鐘的時間。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時間到！請和我們分享你的經驗 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629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課程大綱：你是什麼「拒絕類型」？「拒絕技巧」九大招，學會說不、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Say NO 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小撇步、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Say NO 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之賓果小劇場、總結。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0363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1100" kern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Say NO </a:t>
            </a:r>
            <a:r>
              <a:rPr lang="zh-TW" altLang="en-US" sz="1100" kern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賓果小劇場，</a:t>
            </a:r>
            <a:r>
              <a:rPr lang="en-US" sz="1100" kern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Your show time</a:t>
            </a:r>
            <a:r>
              <a:rPr lang="zh-TW" altLang="en-US" sz="1100" kern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！</a:t>
            </a:r>
            <a:endParaRPr lang="en-US" sz="1100" kern="1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9275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請在每個格子，隨機填上</a:t>
            </a:r>
            <a:r>
              <a:rPr lang="en-SG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9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種不同的拒絕技巧。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38880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請針對每一個拒絕技巧，設計約</a:t>
            </a:r>
            <a:r>
              <a:rPr lang="en-SG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分鐘的情境，演出時，盡可能融入拒絕的正確態度及原則。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遊戲規則如下：請各組派一人猜拳，決定演出順序，演出正確的組別，可將格子劃掉，最先連成一條線的組別獲勝。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4309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US" sz="1100" kern="1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26331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總結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 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生活中，可善用拒絕技巧</a:t>
            </a:r>
            <a:r>
              <a:rPr lang="en-SG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9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大招。正確的拒絕態度與原則，有助於成功的拒絕。先評估情境，選擇當下最適合的拒絕方式，同時間亦可運用一種以上的拒絕技巧。此外，也可以發展適合自己的拒絕方式，或多練習自己最有把握的拒絕方式。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86667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最後，希望大家都可以找到適合自己的拒絕技巧，並在生活中確實執行。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9723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上課之前，我們先來進行一個有趣的測驗，投影幕上會出現問題和選擇，你們只要拿一張紙和一支筆，把你們的答案紀錄下來。</a:t>
            </a:r>
          </a:p>
          <a:p>
            <a:endParaRPr lang="zh-TW" altLang="en-US" sz="11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4485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問題一：當你無意中聽到你的好朋友，在你背後說你壞話。讓你感到很受傷。此時你會？ 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a.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假裝沒發生過。 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b.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走向朋友，開始大吼。 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c.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告訴朋友，你感到很難過，你希望他沒在背後說你壞話。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8387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問題二：當你在球場邊看球賽，坐在你旁邊的人開始抽菸，而他吐出來的菸，直接對著你的臉，讓你感到很不舒服。此時你會？ 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a.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決定換位置。 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b.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告訴對方，他最好熄掉他的菸，否則…。 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c.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向對方指出他坐在禁菸區，並禮貌的請他停止吸菸。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979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問題三：你的朋友向你借平板電腦，還給你的時候卻壞掉了。此時你會？ 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a.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自己再買一台新的。 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b.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打算向朋友借平板電腦再把它弄壞。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c.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告訴朋友，他還回來時，平板電腦壞掉了，請他賠償。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9209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問題四：當你參加一場派對，有些朋友正在喝酒，而他們不斷地叫你一起喝，即使你已經說過你沒興趣，他們仍極力邀請。此時你會？ 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a.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決定嚐個一小口，他們就不會再來煩你了。 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b.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告訴他們，要是再叫你喝酒，你會拿啤酒罐打他們的頭。 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c. 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再次拒絕，告訴他們，若他們是真正的朋友，就應該尊重你的感覺。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5548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測驗結束，現在公布答案。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選擇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較多的人，表示你傾向以消極的方式回應，較不會拒絕或反抗，反而默默地接受。消極的拒絕方式雖然不一定不好，但是不容易堅守自己的立場，容易被說服，進而無法成功的拒絕。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選擇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較多的人，則傾向以侵略的方式回應，表現出不必要的敵意、武力、令人討厭。以這樣的方式拒絕，雖然有嚇阻對方的效果，但容易破壞兩人之間的關係，或者產生更大的衝突。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選擇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較多的人，是以冷靜且堅定的方式回應。冷靜且堅定的回應方式較能夠維護自己的權利，也不會傷害到其他人。</a:t>
            </a:r>
          </a:p>
          <a:p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這個測驗可以幫助你了解自己是哪一種拒絕類型的人，而這幾個拒絕方式，也沒有所謂的好或不好，對或不對。</a:t>
            </a: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今天會帶大家認識更多的拒絕技巧，讓你在拒絕人時，可以巧妙的穿插使用。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2BB3-4D5A-41A0-99EF-D09B8D2337F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341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4355-030B-4FF6-A726-E2E362CA94D8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D159-99D3-453E-9EC5-075DDC6B79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382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4355-030B-4FF6-A726-E2E362CA94D8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D159-99D3-453E-9EC5-075DDC6B79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291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4355-030B-4FF6-A726-E2E362CA94D8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D159-99D3-453E-9EC5-075DDC6B79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219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4355-030B-4FF6-A726-E2E362CA94D8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D159-99D3-453E-9EC5-075DDC6B7989}" type="slidenum">
              <a:rPr lang="zh-TW" altLang="en-US" smtClean="0"/>
              <a:t>‹#›</a:t>
            </a:fld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037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4355-030B-4FF6-A726-E2E362CA94D8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D159-99D3-453E-9EC5-075DDC6B7989}" type="slidenum">
              <a:rPr lang="zh-TW" altLang="en-US" smtClean="0"/>
              <a:t>‹#›</a:t>
            </a:fld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378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4355-030B-4FF6-A726-E2E362CA94D8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D159-99D3-453E-9EC5-075DDC6B79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7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4355-030B-4FF6-A726-E2E362CA94D8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D159-99D3-453E-9EC5-075DDC6B79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795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4355-030B-4FF6-A726-E2E362CA94D8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D159-99D3-453E-9EC5-075DDC6B79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864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4355-030B-4FF6-A726-E2E362CA94D8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D159-99D3-453E-9EC5-075DDC6B79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48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4355-030B-4FF6-A726-E2E362CA94D8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D159-99D3-453E-9EC5-075DDC6B79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86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4355-030B-4FF6-A726-E2E362CA94D8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D159-99D3-453E-9EC5-075DDC6B79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52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54355-030B-4FF6-A726-E2E362CA94D8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DD159-99D3-453E-9EC5-075DDC6B7989}" type="slidenum">
              <a:rPr lang="zh-TW" altLang="en-US" smtClean="0"/>
              <a:t>‹#›</a:t>
            </a:fld>
            <a:endParaRPr lang="zh-TW" alt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144044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image" Target="../media/image8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7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notesSlide" Target="../notesSlides/notesSlide28.xml"/><Relationship Id="rId5" Type="http://schemas.openxmlformats.org/officeDocument/2006/relationships/tags" Target="../tags/tag4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1.xml"/><Relationship Id="rId9" Type="http://schemas.openxmlformats.org/officeDocument/2006/relationships/tags" Target="../tags/tag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30905" r="6061" b="4928"/>
          <a:stretch/>
        </p:blipFill>
        <p:spPr bwMode="auto">
          <a:xfrm>
            <a:off x="6424" y="2309589"/>
            <a:ext cx="9137576" cy="2384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470025"/>
          </a:xfrm>
        </p:spPr>
        <p:txBody>
          <a:bodyPr>
            <a:normAutofit/>
          </a:bodyPr>
          <a:lstStyle/>
          <a:p>
            <a:r>
              <a:rPr kumimoji="1" lang="zh-TW" altLang="en-US" b="1" dirty="0" smtClean="0">
                <a:ln w="15875" cmpd="sng">
                  <a:solidFill>
                    <a:schemeClr val="bg1">
                      <a:alpha val="9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bg1"/>
                  </a:glo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「好」</a:t>
            </a:r>
            <a:r>
              <a:rPr kumimoji="1" lang="en-US" altLang="zh-TW" b="1" dirty="0" smtClean="0">
                <a:ln w="15875" cmpd="sng">
                  <a:solidFill>
                    <a:schemeClr val="bg1">
                      <a:alpha val="9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bg1"/>
                  </a:glo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TO SAY NO !!</a:t>
            </a:r>
            <a:endParaRPr kumimoji="1" lang="zh-TW" altLang="en-US" b="1" dirty="0">
              <a:ln w="15875" cmpd="sng">
                <a:solidFill>
                  <a:schemeClr val="bg1">
                    <a:alpha val="9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chemeClr val="bg1"/>
                </a:glo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660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594262" y="1628800"/>
            <a:ext cx="5955477" cy="553998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>
              <a:spcBef>
                <a:spcPct val="0"/>
              </a:spcBef>
              <a:buNone/>
              <a:defRPr sz="300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defRPr>
            </a:lvl1pPr>
          </a:lstStyle>
          <a:p>
            <a:r>
              <a:rPr lang="zh-TW" altLang="en-US" dirty="0"/>
              <a:t>「拒絕技巧」九大招，學會說</a:t>
            </a:r>
            <a:r>
              <a:rPr lang="zh-TW" altLang="en-US" dirty="0" smtClean="0"/>
              <a:t>不！</a:t>
            </a:r>
            <a:endParaRPr lang="zh-TW" altLang="en-US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1371600" y="3886200"/>
            <a:ext cx="6400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有哪些常用的拒絕技巧呢？</a:t>
            </a:r>
            <a:endParaRPr lang="zh-TW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36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599635" y="476672"/>
            <a:ext cx="2108269" cy="553998"/>
          </a:xfrm>
          <a:noFill/>
        </p:spPr>
        <p:txBody>
          <a:bodyPr wrap="none">
            <a:spAutoFit/>
          </a:bodyPr>
          <a:lstStyle/>
          <a:p>
            <a:pPr algn="l"/>
            <a:r>
              <a:rPr lang="zh-TW" altLang="en-US" sz="30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拒絕九大招</a:t>
            </a:r>
          </a:p>
        </p:txBody>
      </p:sp>
      <p:sp>
        <p:nvSpPr>
          <p:cNvPr id="5" name="Freeform 17"/>
          <p:cNvSpPr/>
          <p:nvPr/>
        </p:nvSpPr>
        <p:spPr>
          <a:xfrm>
            <a:off x="395536" y="1837454"/>
            <a:ext cx="8466956" cy="1017450"/>
          </a:xfrm>
          <a:custGeom>
            <a:avLst/>
            <a:gdLst>
              <a:gd name="connsiteX0" fmla="*/ 0 w 8466956"/>
              <a:gd name="connsiteY0" fmla="*/ 0 h 1017450"/>
              <a:gd name="connsiteX1" fmla="*/ 8466956 w 8466956"/>
              <a:gd name="connsiteY1" fmla="*/ 0 h 1017450"/>
              <a:gd name="connsiteX2" fmla="*/ 8466956 w 8466956"/>
              <a:gd name="connsiteY2" fmla="*/ 1017450 h 1017450"/>
              <a:gd name="connsiteX3" fmla="*/ 0 w 8466956"/>
              <a:gd name="connsiteY3" fmla="*/ 1017450 h 1017450"/>
              <a:gd name="connsiteX4" fmla="*/ 0 w 8466956"/>
              <a:gd name="connsiteY4" fmla="*/ 0 h 101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6956" h="1017450">
                <a:moveTo>
                  <a:pt x="0" y="0"/>
                </a:moveTo>
                <a:lnTo>
                  <a:pt x="8466956" y="0"/>
                </a:lnTo>
                <a:lnTo>
                  <a:pt x="8466956" y="1017450"/>
                </a:lnTo>
                <a:lnTo>
                  <a:pt x="0" y="10174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7130" tIns="395732" rIns="657130" bIns="199136" numCol="1" spcCol="1270" anchor="t" anchorCtr="0">
            <a:noAutofit/>
          </a:bodyPr>
          <a:lstStyle/>
          <a:p>
            <a:pPr marL="285750" lvl="1" indent="-285750" algn="l" defTabSz="12446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例：「不要」或「不用，謝謝。」</a:t>
            </a:r>
            <a:endParaRPr lang="en-SG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6" name="Freeform 18"/>
          <p:cNvSpPr/>
          <p:nvPr/>
        </p:nvSpPr>
        <p:spPr>
          <a:xfrm>
            <a:off x="251520" y="1484784"/>
            <a:ext cx="6417413" cy="705118"/>
          </a:xfrm>
          <a:custGeom>
            <a:avLst/>
            <a:gdLst>
              <a:gd name="connsiteX0" fmla="*/ 0 w 5926869"/>
              <a:gd name="connsiteY0" fmla="*/ 93482 h 560880"/>
              <a:gd name="connsiteX1" fmla="*/ 93482 w 5926869"/>
              <a:gd name="connsiteY1" fmla="*/ 0 h 560880"/>
              <a:gd name="connsiteX2" fmla="*/ 5833387 w 5926869"/>
              <a:gd name="connsiteY2" fmla="*/ 0 h 560880"/>
              <a:gd name="connsiteX3" fmla="*/ 5926869 w 5926869"/>
              <a:gd name="connsiteY3" fmla="*/ 93482 h 560880"/>
              <a:gd name="connsiteX4" fmla="*/ 5926869 w 5926869"/>
              <a:gd name="connsiteY4" fmla="*/ 467398 h 560880"/>
              <a:gd name="connsiteX5" fmla="*/ 5833387 w 5926869"/>
              <a:gd name="connsiteY5" fmla="*/ 560880 h 560880"/>
              <a:gd name="connsiteX6" fmla="*/ 93482 w 5926869"/>
              <a:gd name="connsiteY6" fmla="*/ 560880 h 560880"/>
              <a:gd name="connsiteX7" fmla="*/ 0 w 5926869"/>
              <a:gd name="connsiteY7" fmla="*/ 467398 h 560880"/>
              <a:gd name="connsiteX8" fmla="*/ 0 w 5926869"/>
              <a:gd name="connsiteY8" fmla="*/ 93482 h 5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26869" h="560880">
                <a:moveTo>
                  <a:pt x="0" y="93482"/>
                </a:moveTo>
                <a:cubicBezTo>
                  <a:pt x="0" y="41853"/>
                  <a:pt x="41853" y="0"/>
                  <a:pt x="93482" y="0"/>
                </a:cubicBezTo>
                <a:lnTo>
                  <a:pt x="5833387" y="0"/>
                </a:lnTo>
                <a:cubicBezTo>
                  <a:pt x="5885016" y="0"/>
                  <a:pt x="5926869" y="41853"/>
                  <a:pt x="5926869" y="93482"/>
                </a:cubicBezTo>
                <a:lnTo>
                  <a:pt x="5926869" y="467398"/>
                </a:lnTo>
                <a:cubicBezTo>
                  <a:pt x="5926869" y="519027"/>
                  <a:pt x="5885016" y="560880"/>
                  <a:pt x="5833387" y="560880"/>
                </a:cubicBezTo>
                <a:lnTo>
                  <a:pt x="93482" y="560880"/>
                </a:lnTo>
                <a:cubicBezTo>
                  <a:pt x="41853" y="560880"/>
                  <a:pt x="0" y="519027"/>
                  <a:pt x="0" y="467398"/>
                </a:cubicBezTo>
                <a:lnTo>
                  <a:pt x="0" y="93482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2" tIns="27380" rIns="251402" bIns="27380" numCol="1" spcCol="1270" anchor="ctr" anchorCtr="0">
            <a:noAutofit/>
          </a:bodyPr>
          <a:lstStyle/>
          <a:p>
            <a:pPr marL="514350" lvl="0" indent="-51435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zh-TW" sz="2800" dirty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直接說「不」：堅定拒絕他人。</a:t>
            </a:r>
            <a:endParaRPr lang="en-SG" sz="2800" dirty="0"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7" name="Freeform 19"/>
          <p:cNvSpPr/>
          <p:nvPr/>
        </p:nvSpPr>
        <p:spPr>
          <a:xfrm>
            <a:off x="395536" y="3387324"/>
            <a:ext cx="8466956" cy="1017450"/>
          </a:xfrm>
          <a:custGeom>
            <a:avLst/>
            <a:gdLst>
              <a:gd name="connsiteX0" fmla="*/ 0 w 8466956"/>
              <a:gd name="connsiteY0" fmla="*/ 0 h 1017450"/>
              <a:gd name="connsiteX1" fmla="*/ 8466956 w 8466956"/>
              <a:gd name="connsiteY1" fmla="*/ 0 h 1017450"/>
              <a:gd name="connsiteX2" fmla="*/ 8466956 w 8466956"/>
              <a:gd name="connsiteY2" fmla="*/ 1017450 h 1017450"/>
              <a:gd name="connsiteX3" fmla="*/ 0 w 8466956"/>
              <a:gd name="connsiteY3" fmla="*/ 1017450 h 1017450"/>
              <a:gd name="connsiteX4" fmla="*/ 0 w 8466956"/>
              <a:gd name="connsiteY4" fmla="*/ 0 h 101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6956" h="1017450">
                <a:moveTo>
                  <a:pt x="0" y="0"/>
                </a:moveTo>
                <a:lnTo>
                  <a:pt x="8466956" y="0"/>
                </a:lnTo>
                <a:lnTo>
                  <a:pt x="8466956" y="1017450"/>
                </a:lnTo>
                <a:lnTo>
                  <a:pt x="0" y="10174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7130" tIns="395732" rIns="657130" bIns="199136" numCol="1" spcCol="1270" anchor="t" anchorCtr="0">
            <a:noAutofit/>
          </a:bodyPr>
          <a:lstStyle/>
          <a:p>
            <a:pPr marL="285750" lvl="1" indent="-285750" algn="l" defTabSz="12446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例：「不用，謝謝。我不</a:t>
            </a:r>
            <a:r>
              <a:rPr lang="zh-TW" alt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吸</a:t>
            </a:r>
            <a:r>
              <a:rPr lang="zh-TW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菸。」</a:t>
            </a:r>
            <a:endParaRPr lang="en-SG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8" name="Freeform 20"/>
          <p:cNvSpPr/>
          <p:nvPr/>
        </p:nvSpPr>
        <p:spPr>
          <a:xfrm>
            <a:off x="251520" y="3034654"/>
            <a:ext cx="6912768" cy="705118"/>
          </a:xfrm>
          <a:custGeom>
            <a:avLst/>
            <a:gdLst>
              <a:gd name="connsiteX0" fmla="*/ 0 w 5926869"/>
              <a:gd name="connsiteY0" fmla="*/ 93482 h 560880"/>
              <a:gd name="connsiteX1" fmla="*/ 93482 w 5926869"/>
              <a:gd name="connsiteY1" fmla="*/ 0 h 560880"/>
              <a:gd name="connsiteX2" fmla="*/ 5833387 w 5926869"/>
              <a:gd name="connsiteY2" fmla="*/ 0 h 560880"/>
              <a:gd name="connsiteX3" fmla="*/ 5926869 w 5926869"/>
              <a:gd name="connsiteY3" fmla="*/ 93482 h 560880"/>
              <a:gd name="connsiteX4" fmla="*/ 5926869 w 5926869"/>
              <a:gd name="connsiteY4" fmla="*/ 467398 h 560880"/>
              <a:gd name="connsiteX5" fmla="*/ 5833387 w 5926869"/>
              <a:gd name="connsiteY5" fmla="*/ 560880 h 560880"/>
              <a:gd name="connsiteX6" fmla="*/ 93482 w 5926869"/>
              <a:gd name="connsiteY6" fmla="*/ 560880 h 560880"/>
              <a:gd name="connsiteX7" fmla="*/ 0 w 5926869"/>
              <a:gd name="connsiteY7" fmla="*/ 467398 h 560880"/>
              <a:gd name="connsiteX8" fmla="*/ 0 w 5926869"/>
              <a:gd name="connsiteY8" fmla="*/ 93482 h 5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26869" h="560880">
                <a:moveTo>
                  <a:pt x="0" y="93482"/>
                </a:moveTo>
                <a:cubicBezTo>
                  <a:pt x="0" y="41853"/>
                  <a:pt x="41853" y="0"/>
                  <a:pt x="93482" y="0"/>
                </a:cubicBezTo>
                <a:lnTo>
                  <a:pt x="5833387" y="0"/>
                </a:lnTo>
                <a:cubicBezTo>
                  <a:pt x="5885016" y="0"/>
                  <a:pt x="5926869" y="41853"/>
                  <a:pt x="5926869" y="93482"/>
                </a:cubicBezTo>
                <a:lnTo>
                  <a:pt x="5926869" y="467398"/>
                </a:lnTo>
                <a:cubicBezTo>
                  <a:pt x="5926869" y="519027"/>
                  <a:pt x="5885016" y="560880"/>
                  <a:pt x="5833387" y="560880"/>
                </a:cubicBezTo>
                <a:lnTo>
                  <a:pt x="93482" y="560880"/>
                </a:lnTo>
                <a:cubicBezTo>
                  <a:pt x="41853" y="560880"/>
                  <a:pt x="0" y="519027"/>
                  <a:pt x="0" y="467398"/>
                </a:cubicBezTo>
                <a:lnTo>
                  <a:pt x="0" y="93482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2" tIns="27380" rIns="251402" bIns="27380" numCol="1" spcCol="1270" anchor="ctr" anchorCtr="0">
            <a:no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28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2.  </a:t>
            </a:r>
            <a:r>
              <a:rPr lang="zh-TW" sz="28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直接</a:t>
            </a:r>
            <a:r>
              <a:rPr lang="zh-TW" sz="2800" dirty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回答：強調自己拒絕的事項。</a:t>
            </a:r>
            <a:endParaRPr lang="en-SG" sz="2800" dirty="0"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9" name="Freeform 21"/>
          <p:cNvSpPr/>
          <p:nvPr/>
        </p:nvSpPr>
        <p:spPr>
          <a:xfrm>
            <a:off x="395536" y="4931830"/>
            <a:ext cx="8466956" cy="1017450"/>
          </a:xfrm>
          <a:custGeom>
            <a:avLst/>
            <a:gdLst>
              <a:gd name="connsiteX0" fmla="*/ 0 w 8466956"/>
              <a:gd name="connsiteY0" fmla="*/ 0 h 1017450"/>
              <a:gd name="connsiteX1" fmla="*/ 8466956 w 8466956"/>
              <a:gd name="connsiteY1" fmla="*/ 0 h 1017450"/>
              <a:gd name="connsiteX2" fmla="*/ 8466956 w 8466956"/>
              <a:gd name="connsiteY2" fmla="*/ 1017450 h 1017450"/>
              <a:gd name="connsiteX3" fmla="*/ 0 w 8466956"/>
              <a:gd name="connsiteY3" fmla="*/ 1017450 h 1017450"/>
              <a:gd name="connsiteX4" fmla="*/ 0 w 8466956"/>
              <a:gd name="connsiteY4" fmla="*/ 0 h 101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6956" h="1017450">
                <a:moveTo>
                  <a:pt x="0" y="0"/>
                </a:moveTo>
                <a:lnTo>
                  <a:pt x="8466956" y="0"/>
                </a:lnTo>
                <a:lnTo>
                  <a:pt x="8466956" y="1017450"/>
                </a:lnTo>
                <a:lnTo>
                  <a:pt x="0" y="10174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7130" tIns="395732" rIns="657130" bIns="199136" numCol="1" spcCol="1270" anchor="t" anchorCtr="0">
            <a:noAutofit/>
          </a:bodyPr>
          <a:lstStyle/>
          <a:p>
            <a:pPr marL="285750" lvl="1" indent="-285750" algn="l" defTabSz="12446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例：「不用，謝謝。我趕時間，</a:t>
            </a:r>
            <a:r>
              <a:rPr lang="en-US" sz="2800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得趕快走</a:t>
            </a:r>
            <a:r>
              <a: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！</a:t>
            </a:r>
            <a:r>
              <a:rPr lang="zh-TW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」</a:t>
            </a:r>
            <a:endParaRPr lang="en-SG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10" name="Freeform 22"/>
          <p:cNvSpPr/>
          <p:nvPr/>
        </p:nvSpPr>
        <p:spPr>
          <a:xfrm>
            <a:off x="251520" y="4579160"/>
            <a:ext cx="5256584" cy="705118"/>
          </a:xfrm>
          <a:custGeom>
            <a:avLst/>
            <a:gdLst>
              <a:gd name="connsiteX0" fmla="*/ 0 w 5926869"/>
              <a:gd name="connsiteY0" fmla="*/ 93482 h 560880"/>
              <a:gd name="connsiteX1" fmla="*/ 93482 w 5926869"/>
              <a:gd name="connsiteY1" fmla="*/ 0 h 560880"/>
              <a:gd name="connsiteX2" fmla="*/ 5833387 w 5926869"/>
              <a:gd name="connsiteY2" fmla="*/ 0 h 560880"/>
              <a:gd name="connsiteX3" fmla="*/ 5926869 w 5926869"/>
              <a:gd name="connsiteY3" fmla="*/ 93482 h 560880"/>
              <a:gd name="connsiteX4" fmla="*/ 5926869 w 5926869"/>
              <a:gd name="connsiteY4" fmla="*/ 467398 h 560880"/>
              <a:gd name="connsiteX5" fmla="*/ 5833387 w 5926869"/>
              <a:gd name="connsiteY5" fmla="*/ 560880 h 560880"/>
              <a:gd name="connsiteX6" fmla="*/ 93482 w 5926869"/>
              <a:gd name="connsiteY6" fmla="*/ 560880 h 560880"/>
              <a:gd name="connsiteX7" fmla="*/ 0 w 5926869"/>
              <a:gd name="connsiteY7" fmla="*/ 467398 h 560880"/>
              <a:gd name="connsiteX8" fmla="*/ 0 w 5926869"/>
              <a:gd name="connsiteY8" fmla="*/ 93482 h 5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26869" h="560880">
                <a:moveTo>
                  <a:pt x="0" y="93482"/>
                </a:moveTo>
                <a:cubicBezTo>
                  <a:pt x="0" y="41853"/>
                  <a:pt x="41853" y="0"/>
                  <a:pt x="93482" y="0"/>
                </a:cubicBezTo>
                <a:lnTo>
                  <a:pt x="5833387" y="0"/>
                </a:lnTo>
                <a:cubicBezTo>
                  <a:pt x="5885016" y="0"/>
                  <a:pt x="5926869" y="41853"/>
                  <a:pt x="5926869" y="93482"/>
                </a:cubicBezTo>
                <a:lnTo>
                  <a:pt x="5926869" y="467398"/>
                </a:lnTo>
                <a:cubicBezTo>
                  <a:pt x="5926869" y="519027"/>
                  <a:pt x="5885016" y="560880"/>
                  <a:pt x="5833387" y="560880"/>
                </a:cubicBezTo>
                <a:lnTo>
                  <a:pt x="93482" y="560880"/>
                </a:lnTo>
                <a:cubicBezTo>
                  <a:pt x="41853" y="560880"/>
                  <a:pt x="0" y="519027"/>
                  <a:pt x="0" y="467398"/>
                </a:cubicBezTo>
                <a:lnTo>
                  <a:pt x="0" y="93482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2" tIns="27380" rIns="251402" bIns="2738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28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3.  </a:t>
            </a:r>
            <a:r>
              <a:rPr lang="zh-TW" sz="28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找藉口</a:t>
            </a:r>
            <a:r>
              <a:rPr lang="zh-TW" sz="2800" dirty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回絕：說明理由。</a:t>
            </a:r>
            <a:endParaRPr lang="en-SG" sz="2800" dirty="0"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361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2893741" cy="553998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l"/>
            <a:r>
              <a:rPr lang="zh-TW" altLang="en-US" sz="30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拒絕九大招</a:t>
            </a:r>
            <a:r>
              <a:rPr lang="en-US" altLang="zh-TW" sz="30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</a:t>
            </a:r>
            <a:r>
              <a:rPr lang="zh-TW" altLang="en-US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續</a:t>
            </a:r>
            <a:r>
              <a:rPr lang="en-US" altLang="zh-TW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1</a:t>
            </a:r>
            <a:endParaRPr lang="zh-TW" altLang="en-US" sz="30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95536" y="1979502"/>
            <a:ext cx="8466956" cy="1017450"/>
          </a:xfrm>
          <a:custGeom>
            <a:avLst/>
            <a:gdLst>
              <a:gd name="connsiteX0" fmla="*/ 0 w 8466956"/>
              <a:gd name="connsiteY0" fmla="*/ 0 h 1017450"/>
              <a:gd name="connsiteX1" fmla="*/ 8466956 w 8466956"/>
              <a:gd name="connsiteY1" fmla="*/ 0 h 1017450"/>
              <a:gd name="connsiteX2" fmla="*/ 8466956 w 8466956"/>
              <a:gd name="connsiteY2" fmla="*/ 1017450 h 1017450"/>
              <a:gd name="connsiteX3" fmla="*/ 0 w 8466956"/>
              <a:gd name="connsiteY3" fmla="*/ 1017450 h 1017450"/>
              <a:gd name="connsiteX4" fmla="*/ 0 w 8466956"/>
              <a:gd name="connsiteY4" fmla="*/ 0 h 101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6956" h="1017450">
                <a:moveTo>
                  <a:pt x="0" y="0"/>
                </a:moveTo>
                <a:lnTo>
                  <a:pt x="8466956" y="0"/>
                </a:lnTo>
                <a:lnTo>
                  <a:pt x="8466956" y="1017450"/>
                </a:lnTo>
                <a:lnTo>
                  <a:pt x="0" y="10174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7130" tIns="395732" rIns="657130" bIns="199136" numCol="1" spcCol="1270" anchor="t" anchorCtr="0">
            <a:noAutofit/>
          </a:bodyPr>
          <a:lstStyle/>
          <a:p>
            <a:pPr marL="285750" lvl="1" indent="-285750" algn="l" defTabSz="12446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例：「不用，謝謝。下次再說吧！」</a:t>
            </a:r>
            <a:endParaRPr lang="en-SG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51520" y="1556792"/>
            <a:ext cx="5832648" cy="705118"/>
          </a:xfrm>
          <a:custGeom>
            <a:avLst/>
            <a:gdLst>
              <a:gd name="connsiteX0" fmla="*/ 0 w 5926869"/>
              <a:gd name="connsiteY0" fmla="*/ 93482 h 560880"/>
              <a:gd name="connsiteX1" fmla="*/ 93482 w 5926869"/>
              <a:gd name="connsiteY1" fmla="*/ 0 h 560880"/>
              <a:gd name="connsiteX2" fmla="*/ 5833387 w 5926869"/>
              <a:gd name="connsiteY2" fmla="*/ 0 h 560880"/>
              <a:gd name="connsiteX3" fmla="*/ 5926869 w 5926869"/>
              <a:gd name="connsiteY3" fmla="*/ 93482 h 560880"/>
              <a:gd name="connsiteX4" fmla="*/ 5926869 w 5926869"/>
              <a:gd name="connsiteY4" fmla="*/ 467398 h 560880"/>
              <a:gd name="connsiteX5" fmla="*/ 5833387 w 5926869"/>
              <a:gd name="connsiteY5" fmla="*/ 560880 h 560880"/>
              <a:gd name="connsiteX6" fmla="*/ 93482 w 5926869"/>
              <a:gd name="connsiteY6" fmla="*/ 560880 h 560880"/>
              <a:gd name="connsiteX7" fmla="*/ 0 w 5926869"/>
              <a:gd name="connsiteY7" fmla="*/ 467398 h 560880"/>
              <a:gd name="connsiteX8" fmla="*/ 0 w 5926869"/>
              <a:gd name="connsiteY8" fmla="*/ 93482 h 5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26869" h="560880">
                <a:moveTo>
                  <a:pt x="0" y="93482"/>
                </a:moveTo>
                <a:cubicBezTo>
                  <a:pt x="0" y="41853"/>
                  <a:pt x="41853" y="0"/>
                  <a:pt x="93482" y="0"/>
                </a:cubicBezTo>
                <a:lnTo>
                  <a:pt x="5833387" y="0"/>
                </a:lnTo>
                <a:cubicBezTo>
                  <a:pt x="5885016" y="0"/>
                  <a:pt x="5926869" y="41853"/>
                  <a:pt x="5926869" y="93482"/>
                </a:cubicBezTo>
                <a:lnTo>
                  <a:pt x="5926869" y="467398"/>
                </a:lnTo>
                <a:cubicBezTo>
                  <a:pt x="5926869" y="519027"/>
                  <a:pt x="5885016" y="560880"/>
                  <a:pt x="5833387" y="560880"/>
                </a:cubicBezTo>
                <a:lnTo>
                  <a:pt x="93482" y="560880"/>
                </a:lnTo>
                <a:cubicBezTo>
                  <a:pt x="41853" y="560880"/>
                  <a:pt x="0" y="519027"/>
                  <a:pt x="0" y="467398"/>
                </a:cubicBezTo>
                <a:lnTo>
                  <a:pt x="0" y="93482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2" tIns="27380" rIns="251402" bIns="27380" numCol="1" spcCol="1270" anchor="ctr" anchorCtr="0">
            <a:noAutofit/>
          </a:bodyPr>
          <a:lstStyle/>
          <a:p>
            <a:pPr marL="514350" lvl="0" indent="-51435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 startAt="4"/>
            </a:pPr>
            <a:r>
              <a:rPr lang="zh-TW" sz="3200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拖延戰術：留到下次再說。</a:t>
            </a:r>
            <a:endParaRPr lang="en-SG" sz="3200" kern="1200" dirty="0"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95536" y="3563678"/>
            <a:ext cx="8466956" cy="1017450"/>
          </a:xfrm>
          <a:custGeom>
            <a:avLst/>
            <a:gdLst>
              <a:gd name="connsiteX0" fmla="*/ 0 w 8466956"/>
              <a:gd name="connsiteY0" fmla="*/ 0 h 1017450"/>
              <a:gd name="connsiteX1" fmla="*/ 8466956 w 8466956"/>
              <a:gd name="connsiteY1" fmla="*/ 0 h 1017450"/>
              <a:gd name="connsiteX2" fmla="*/ 8466956 w 8466956"/>
              <a:gd name="connsiteY2" fmla="*/ 1017450 h 1017450"/>
              <a:gd name="connsiteX3" fmla="*/ 0 w 8466956"/>
              <a:gd name="connsiteY3" fmla="*/ 1017450 h 1017450"/>
              <a:gd name="connsiteX4" fmla="*/ 0 w 8466956"/>
              <a:gd name="connsiteY4" fmla="*/ 0 h 101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6956" h="1017450">
                <a:moveTo>
                  <a:pt x="0" y="0"/>
                </a:moveTo>
                <a:lnTo>
                  <a:pt x="8466956" y="0"/>
                </a:lnTo>
                <a:lnTo>
                  <a:pt x="8466956" y="1017450"/>
                </a:lnTo>
                <a:lnTo>
                  <a:pt x="0" y="10174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7130" tIns="395732" rIns="657130" bIns="199136" numCol="1" spcCol="1270" anchor="t" anchorCtr="0">
            <a:noAutofit/>
          </a:bodyPr>
          <a:lstStyle/>
          <a:p>
            <a:pPr marL="285750" lvl="1" indent="-285750" algn="l" defTabSz="12446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例：「不用，謝謝。你有看昨晚的球賽嗎？」</a:t>
            </a:r>
            <a:endParaRPr lang="en-SG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51520" y="3119759"/>
            <a:ext cx="7056784" cy="705118"/>
          </a:xfrm>
          <a:custGeom>
            <a:avLst/>
            <a:gdLst>
              <a:gd name="connsiteX0" fmla="*/ 0 w 5926869"/>
              <a:gd name="connsiteY0" fmla="*/ 93482 h 560880"/>
              <a:gd name="connsiteX1" fmla="*/ 93482 w 5926869"/>
              <a:gd name="connsiteY1" fmla="*/ 0 h 560880"/>
              <a:gd name="connsiteX2" fmla="*/ 5833387 w 5926869"/>
              <a:gd name="connsiteY2" fmla="*/ 0 h 560880"/>
              <a:gd name="connsiteX3" fmla="*/ 5926869 w 5926869"/>
              <a:gd name="connsiteY3" fmla="*/ 93482 h 560880"/>
              <a:gd name="connsiteX4" fmla="*/ 5926869 w 5926869"/>
              <a:gd name="connsiteY4" fmla="*/ 467398 h 560880"/>
              <a:gd name="connsiteX5" fmla="*/ 5833387 w 5926869"/>
              <a:gd name="connsiteY5" fmla="*/ 560880 h 560880"/>
              <a:gd name="connsiteX6" fmla="*/ 93482 w 5926869"/>
              <a:gd name="connsiteY6" fmla="*/ 560880 h 560880"/>
              <a:gd name="connsiteX7" fmla="*/ 0 w 5926869"/>
              <a:gd name="connsiteY7" fmla="*/ 467398 h 560880"/>
              <a:gd name="connsiteX8" fmla="*/ 0 w 5926869"/>
              <a:gd name="connsiteY8" fmla="*/ 93482 h 5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26869" h="560880">
                <a:moveTo>
                  <a:pt x="0" y="93482"/>
                </a:moveTo>
                <a:cubicBezTo>
                  <a:pt x="0" y="41853"/>
                  <a:pt x="41853" y="0"/>
                  <a:pt x="93482" y="0"/>
                </a:cubicBezTo>
                <a:lnTo>
                  <a:pt x="5833387" y="0"/>
                </a:lnTo>
                <a:cubicBezTo>
                  <a:pt x="5885016" y="0"/>
                  <a:pt x="5926869" y="41853"/>
                  <a:pt x="5926869" y="93482"/>
                </a:cubicBezTo>
                <a:lnTo>
                  <a:pt x="5926869" y="467398"/>
                </a:lnTo>
                <a:cubicBezTo>
                  <a:pt x="5926869" y="519027"/>
                  <a:pt x="5885016" y="560880"/>
                  <a:pt x="5833387" y="560880"/>
                </a:cubicBezTo>
                <a:lnTo>
                  <a:pt x="93482" y="560880"/>
                </a:lnTo>
                <a:cubicBezTo>
                  <a:pt x="41853" y="560880"/>
                  <a:pt x="0" y="519027"/>
                  <a:pt x="0" y="467398"/>
                </a:cubicBezTo>
                <a:lnTo>
                  <a:pt x="0" y="93482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2" tIns="27380" rIns="251402" bIns="27380" numCol="1" spcCol="1270" anchor="ctr" anchorCtr="0">
            <a:noAutofit/>
          </a:bodyPr>
          <a:lstStyle/>
          <a:p>
            <a:pPr marL="514350" lvl="0" indent="-51435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 startAt="5"/>
            </a:pPr>
            <a:r>
              <a:rPr lang="zh-TW" sz="3200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改變話題：拒絕之後，轉變話題。</a:t>
            </a:r>
            <a:endParaRPr lang="en-SG" sz="3200" kern="1200" dirty="0"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95536" y="5088944"/>
            <a:ext cx="8466956" cy="1436400"/>
          </a:xfrm>
          <a:custGeom>
            <a:avLst/>
            <a:gdLst>
              <a:gd name="connsiteX0" fmla="*/ 0 w 8466956"/>
              <a:gd name="connsiteY0" fmla="*/ 0 h 1436400"/>
              <a:gd name="connsiteX1" fmla="*/ 8466956 w 8466956"/>
              <a:gd name="connsiteY1" fmla="*/ 0 h 1436400"/>
              <a:gd name="connsiteX2" fmla="*/ 8466956 w 8466956"/>
              <a:gd name="connsiteY2" fmla="*/ 1436400 h 1436400"/>
              <a:gd name="connsiteX3" fmla="*/ 0 w 8466956"/>
              <a:gd name="connsiteY3" fmla="*/ 1436400 h 1436400"/>
              <a:gd name="connsiteX4" fmla="*/ 0 w 8466956"/>
              <a:gd name="connsiteY4" fmla="*/ 0 h 143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6956" h="1436400">
                <a:moveTo>
                  <a:pt x="0" y="0"/>
                </a:moveTo>
                <a:lnTo>
                  <a:pt x="8466956" y="0"/>
                </a:lnTo>
                <a:lnTo>
                  <a:pt x="8466956" y="1436400"/>
                </a:lnTo>
                <a:lnTo>
                  <a:pt x="0" y="1436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7130" tIns="395732" rIns="657130" bIns="199136" numCol="1" spcCol="1270" anchor="t" anchorCtr="0">
            <a:noAutofit/>
          </a:bodyPr>
          <a:lstStyle/>
          <a:p>
            <a:pPr marL="285750" lvl="1" indent="-285750" algn="l" defTabSz="12446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例：「不用，謝謝。」、「不要。」、「不用了，我沒興趣。」</a:t>
            </a:r>
            <a:endParaRPr lang="en-SG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51520" y="4664266"/>
            <a:ext cx="8610972" cy="705118"/>
          </a:xfrm>
          <a:custGeom>
            <a:avLst/>
            <a:gdLst>
              <a:gd name="connsiteX0" fmla="*/ 0 w 5926869"/>
              <a:gd name="connsiteY0" fmla="*/ 93482 h 560880"/>
              <a:gd name="connsiteX1" fmla="*/ 93482 w 5926869"/>
              <a:gd name="connsiteY1" fmla="*/ 0 h 560880"/>
              <a:gd name="connsiteX2" fmla="*/ 5833387 w 5926869"/>
              <a:gd name="connsiteY2" fmla="*/ 0 h 560880"/>
              <a:gd name="connsiteX3" fmla="*/ 5926869 w 5926869"/>
              <a:gd name="connsiteY3" fmla="*/ 93482 h 560880"/>
              <a:gd name="connsiteX4" fmla="*/ 5926869 w 5926869"/>
              <a:gd name="connsiteY4" fmla="*/ 467398 h 560880"/>
              <a:gd name="connsiteX5" fmla="*/ 5833387 w 5926869"/>
              <a:gd name="connsiteY5" fmla="*/ 560880 h 560880"/>
              <a:gd name="connsiteX6" fmla="*/ 93482 w 5926869"/>
              <a:gd name="connsiteY6" fmla="*/ 560880 h 560880"/>
              <a:gd name="connsiteX7" fmla="*/ 0 w 5926869"/>
              <a:gd name="connsiteY7" fmla="*/ 467398 h 560880"/>
              <a:gd name="connsiteX8" fmla="*/ 0 w 5926869"/>
              <a:gd name="connsiteY8" fmla="*/ 93482 h 5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26869" h="560880">
                <a:moveTo>
                  <a:pt x="0" y="93482"/>
                </a:moveTo>
                <a:cubicBezTo>
                  <a:pt x="0" y="41853"/>
                  <a:pt x="41853" y="0"/>
                  <a:pt x="93482" y="0"/>
                </a:cubicBezTo>
                <a:lnTo>
                  <a:pt x="5833387" y="0"/>
                </a:lnTo>
                <a:cubicBezTo>
                  <a:pt x="5885016" y="0"/>
                  <a:pt x="5926869" y="41853"/>
                  <a:pt x="5926869" y="93482"/>
                </a:cubicBezTo>
                <a:lnTo>
                  <a:pt x="5926869" y="467398"/>
                </a:lnTo>
                <a:cubicBezTo>
                  <a:pt x="5926869" y="519027"/>
                  <a:pt x="5885016" y="560880"/>
                  <a:pt x="5833387" y="560880"/>
                </a:cubicBezTo>
                <a:lnTo>
                  <a:pt x="93482" y="560880"/>
                </a:lnTo>
                <a:cubicBezTo>
                  <a:pt x="41853" y="560880"/>
                  <a:pt x="0" y="519027"/>
                  <a:pt x="0" y="467398"/>
                </a:cubicBezTo>
                <a:lnTo>
                  <a:pt x="0" y="93482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2" tIns="27380" rIns="251402" bIns="27380" numCol="1" spcCol="1270" anchor="ctr" anchorCtr="0">
            <a:noAutofit/>
          </a:bodyPr>
          <a:lstStyle/>
          <a:p>
            <a:pPr marL="514350" lvl="0" indent="-51435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 startAt="6"/>
            </a:pPr>
            <a:r>
              <a:rPr lang="zh-TW" sz="3200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跳針技巧：反覆說「不」，用於一再被問</a:t>
            </a:r>
            <a:r>
              <a:rPr lang="zh-TW" altLang="en-US" sz="3200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。</a:t>
            </a:r>
            <a:endParaRPr lang="en-SG" sz="3200" kern="1200" dirty="0"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152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2893741" cy="553998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l"/>
            <a:r>
              <a:rPr lang="zh-TW" altLang="en-US" sz="30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拒絕九大招</a:t>
            </a:r>
            <a:r>
              <a:rPr lang="en-US" altLang="zh-TW" sz="30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</a:t>
            </a:r>
            <a:r>
              <a:rPr lang="zh-TW" altLang="en-US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續</a:t>
            </a:r>
            <a:r>
              <a:rPr lang="en-US" altLang="zh-TW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2</a:t>
            </a:r>
            <a:endParaRPr lang="en-SG" sz="30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6" name="投影片編號版面配置區 3"/>
          <p:cNvSpPr txBox="1">
            <a:spLocks/>
          </p:cNvSpPr>
          <p:nvPr/>
        </p:nvSpPr>
        <p:spPr>
          <a:xfrm>
            <a:off x="6553200" y="187994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DD159-99D3-453E-9EC5-075DDC6B7989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7" name="Rectangle 5"/>
          <p:cNvSpPr/>
          <p:nvPr/>
        </p:nvSpPr>
        <p:spPr>
          <a:xfrm>
            <a:off x="395536" y="2125486"/>
            <a:ext cx="8466956" cy="478800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8" name="Freeform 6"/>
          <p:cNvSpPr/>
          <p:nvPr/>
        </p:nvSpPr>
        <p:spPr>
          <a:xfrm>
            <a:off x="242819" y="1772816"/>
            <a:ext cx="5926869" cy="705118"/>
          </a:xfrm>
          <a:custGeom>
            <a:avLst/>
            <a:gdLst>
              <a:gd name="connsiteX0" fmla="*/ 0 w 5926869"/>
              <a:gd name="connsiteY0" fmla="*/ 93482 h 560880"/>
              <a:gd name="connsiteX1" fmla="*/ 93482 w 5926869"/>
              <a:gd name="connsiteY1" fmla="*/ 0 h 560880"/>
              <a:gd name="connsiteX2" fmla="*/ 5833387 w 5926869"/>
              <a:gd name="connsiteY2" fmla="*/ 0 h 560880"/>
              <a:gd name="connsiteX3" fmla="*/ 5926869 w 5926869"/>
              <a:gd name="connsiteY3" fmla="*/ 93482 h 560880"/>
              <a:gd name="connsiteX4" fmla="*/ 5926869 w 5926869"/>
              <a:gd name="connsiteY4" fmla="*/ 467398 h 560880"/>
              <a:gd name="connsiteX5" fmla="*/ 5833387 w 5926869"/>
              <a:gd name="connsiteY5" fmla="*/ 560880 h 560880"/>
              <a:gd name="connsiteX6" fmla="*/ 93482 w 5926869"/>
              <a:gd name="connsiteY6" fmla="*/ 560880 h 560880"/>
              <a:gd name="connsiteX7" fmla="*/ 0 w 5926869"/>
              <a:gd name="connsiteY7" fmla="*/ 467398 h 560880"/>
              <a:gd name="connsiteX8" fmla="*/ 0 w 5926869"/>
              <a:gd name="connsiteY8" fmla="*/ 93482 h 5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26869" h="560880">
                <a:moveTo>
                  <a:pt x="0" y="93482"/>
                </a:moveTo>
                <a:cubicBezTo>
                  <a:pt x="0" y="41853"/>
                  <a:pt x="41853" y="0"/>
                  <a:pt x="93482" y="0"/>
                </a:cubicBezTo>
                <a:lnTo>
                  <a:pt x="5833387" y="0"/>
                </a:lnTo>
                <a:cubicBezTo>
                  <a:pt x="5885016" y="0"/>
                  <a:pt x="5926869" y="41853"/>
                  <a:pt x="5926869" y="93482"/>
                </a:cubicBezTo>
                <a:lnTo>
                  <a:pt x="5926869" y="467398"/>
                </a:lnTo>
                <a:cubicBezTo>
                  <a:pt x="5926869" y="519027"/>
                  <a:pt x="5885016" y="560880"/>
                  <a:pt x="5833387" y="560880"/>
                </a:cubicBezTo>
                <a:lnTo>
                  <a:pt x="93482" y="560880"/>
                </a:lnTo>
                <a:cubicBezTo>
                  <a:pt x="41853" y="560880"/>
                  <a:pt x="0" y="519027"/>
                  <a:pt x="0" y="467398"/>
                </a:cubicBezTo>
                <a:lnTo>
                  <a:pt x="0" y="93482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2" tIns="27380" rIns="251402" bIns="27380" numCol="1" spcCol="1270" anchor="ctr" anchorCtr="0">
            <a:noAutofit/>
          </a:bodyPr>
          <a:lstStyle/>
          <a:p>
            <a:pPr marL="514350" lvl="0" indent="-51435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 startAt="7"/>
            </a:pPr>
            <a:r>
              <a:rPr lang="zh-TW" sz="3200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直接離開：拒絕後直接離開。</a:t>
            </a:r>
            <a:endParaRPr lang="en-SG" sz="3200" kern="1200" dirty="0"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395536" y="3240487"/>
            <a:ext cx="8466956" cy="478800"/>
          </a:xfrm>
          <a:prstGeom prst="rect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0" name="Freeform 8"/>
          <p:cNvSpPr/>
          <p:nvPr/>
        </p:nvSpPr>
        <p:spPr>
          <a:xfrm>
            <a:off x="242819" y="2887818"/>
            <a:ext cx="5926869" cy="705118"/>
          </a:xfrm>
          <a:custGeom>
            <a:avLst/>
            <a:gdLst>
              <a:gd name="connsiteX0" fmla="*/ 0 w 5926869"/>
              <a:gd name="connsiteY0" fmla="*/ 93482 h 560880"/>
              <a:gd name="connsiteX1" fmla="*/ 93482 w 5926869"/>
              <a:gd name="connsiteY1" fmla="*/ 0 h 560880"/>
              <a:gd name="connsiteX2" fmla="*/ 5833387 w 5926869"/>
              <a:gd name="connsiteY2" fmla="*/ 0 h 560880"/>
              <a:gd name="connsiteX3" fmla="*/ 5926869 w 5926869"/>
              <a:gd name="connsiteY3" fmla="*/ 93482 h 560880"/>
              <a:gd name="connsiteX4" fmla="*/ 5926869 w 5926869"/>
              <a:gd name="connsiteY4" fmla="*/ 467398 h 560880"/>
              <a:gd name="connsiteX5" fmla="*/ 5833387 w 5926869"/>
              <a:gd name="connsiteY5" fmla="*/ 560880 h 560880"/>
              <a:gd name="connsiteX6" fmla="*/ 93482 w 5926869"/>
              <a:gd name="connsiteY6" fmla="*/ 560880 h 560880"/>
              <a:gd name="connsiteX7" fmla="*/ 0 w 5926869"/>
              <a:gd name="connsiteY7" fmla="*/ 467398 h 560880"/>
              <a:gd name="connsiteX8" fmla="*/ 0 w 5926869"/>
              <a:gd name="connsiteY8" fmla="*/ 93482 h 5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26869" h="560880">
                <a:moveTo>
                  <a:pt x="0" y="93482"/>
                </a:moveTo>
                <a:cubicBezTo>
                  <a:pt x="0" y="41853"/>
                  <a:pt x="41853" y="0"/>
                  <a:pt x="93482" y="0"/>
                </a:cubicBezTo>
                <a:lnTo>
                  <a:pt x="5833387" y="0"/>
                </a:lnTo>
                <a:cubicBezTo>
                  <a:pt x="5885016" y="0"/>
                  <a:pt x="5926869" y="41853"/>
                  <a:pt x="5926869" y="93482"/>
                </a:cubicBezTo>
                <a:lnTo>
                  <a:pt x="5926869" y="467398"/>
                </a:lnTo>
                <a:cubicBezTo>
                  <a:pt x="5926869" y="519027"/>
                  <a:pt x="5885016" y="560880"/>
                  <a:pt x="5833387" y="560880"/>
                </a:cubicBezTo>
                <a:lnTo>
                  <a:pt x="93482" y="560880"/>
                </a:lnTo>
                <a:cubicBezTo>
                  <a:pt x="41853" y="560880"/>
                  <a:pt x="0" y="519027"/>
                  <a:pt x="0" y="467398"/>
                </a:cubicBezTo>
                <a:lnTo>
                  <a:pt x="0" y="93482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2" tIns="27380" rIns="251402" bIns="27380" numCol="1" spcCol="1270" anchor="ctr" anchorCtr="0">
            <a:noAutofit/>
          </a:bodyPr>
          <a:lstStyle/>
          <a:p>
            <a:pPr marL="514350" lvl="0" indent="-51435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 startAt="8"/>
            </a:pPr>
            <a:r>
              <a:rPr lang="zh-TW" sz="3200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冷淡以對：不要理會對方。</a:t>
            </a:r>
            <a:endParaRPr lang="en-SG" sz="3200" kern="1200" dirty="0"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11" name="Rectangle 9"/>
          <p:cNvSpPr/>
          <p:nvPr/>
        </p:nvSpPr>
        <p:spPr>
          <a:xfrm>
            <a:off x="395536" y="4390360"/>
            <a:ext cx="8466956" cy="478800"/>
          </a:xfrm>
          <a:prstGeom prst="rect">
            <a:avLst/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2" name="Freeform 10"/>
          <p:cNvSpPr/>
          <p:nvPr/>
        </p:nvSpPr>
        <p:spPr>
          <a:xfrm>
            <a:off x="242819" y="4037690"/>
            <a:ext cx="8619673" cy="705118"/>
          </a:xfrm>
          <a:custGeom>
            <a:avLst/>
            <a:gdLst>
              <a:gd name="connsiteX0" fmla="*/ 0 w 5926869"/>
              <a:gd name="connsiteY0" fmla="*/ 93482 h 560880"/>
              <a:gd name="connsiteX1" fmla="*/ 93482 w 5926869"/>
              <a:gd name="connsiteY1" fmla="*/ 0 h 560880"/>
              <a:gd name="connsiteX2" fmla="*/ 5833387 w 5926869"/>
              <a:gd name="connsiteY2" fmla="*/ 0 h 560880"/>
              <a:gd name="connsiteX3" fmla="*/ 5926869 w 5926869"/>
              <a:gd name="connsiteY3" fmla="*/ 93482 h 560880"/>
              <a:gd name="connsiteX4" fmla="*/ 5926869 w 5926869"/>
              <a:gd name="connsiteY4" fmla="*/ 467398 h 560880"/>
              <a:gd name="connsiteX5" fmla="*/ 5833387 w 5926869"/>
              <a:gd name="connsiteY5" fmla="*/ 560880 h 560880"/>
              <a:gd name="connsiteX6" fmla="*/ 93482 w 5926869"/>
              <a:gd name="connsiteY6" fmla="*/ 560880 h 560880"/>
              <a:gd name="connsiteX7" fmla="*/ 0 w 5926869"/>
              <a:gd name="connsiteY7" fmla="*/ 467398 h 560880"/>
              <a:gd name="connsiteX8" fmla="*/ 0 w 5926869"/>
              <a:gd name="connsiteY8" fmla="*/ 93482 h 5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26869" h="560880">
                <a:moveTo>
                  <a:pt x="0" y="93482"/>
                </a:moveTo>
                <a:cubicBezTo>
                  <a:pt x="0" y="41853"/>
                  <a:pt x="41853" y="0"/>
                  <a:pt x="93482" y="0"/>
                </a:cubicBezTo>
                <a:lnTo>
                  <a:pt x="5833387" y="0"/>
                </a:lnTo>
                <a:cubicBezTo>
                  <a:pt x="5885016" y="0"/>
                  <a:pt x="5926869" y="41853"/>
                  <a:pt x="5926869" y="93482"/>
                </a:cubicBezTo>
                <a:lnTo>
                  <a:pt x="5926869" y="467398"/>
                </a:lnTo>
                <a:cubicBezTo>
                  <a:pt x="5926869" y="519027"/>
                  <a:pt x="5885016" y="560880"/>
                  <a:pt x="5833387" y="560880"/>
                </a:cubicBezTo>
                <a:lnTo>
                  <a:pt x="93482" y="560880"/>
                </a:lnTo>
                <a:cubicBezTo>
                  <a:pt x="41853" y="560880"/>
                  <a:pt x="0" y="519027"/>
                  <a:pt x="0" y="467398"/>
                </a:cubicBezTo>
                <a:lnTo>
                  <a:pt x="0" y="93482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2" tIns="27380" rIns="251402" bIns="27380" numCol="1" spcCol="1270" anchor="ctr" anchorCtr="0">
            <a:noAutofit/>
          </a:bodyPr>
          <a:lstStyle/>
          <a:p>
            <a:pPr marL="514350" lvl="0" indent="-51435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 startAt="9"/>
            </a:pPr>
            <a:r>
              <a:rPr lang="zh-TW" sz="3200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避開類似場合：避免可能被迫</a:t>
            </a:r>
            <a:r>
              <a:rPr lang="zh-TW" altLang="en-US" sz="3200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吸</a:t>
            </a:r>
            <a:r>
              <a:rPr lang="zh-TW" sz="3200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菸的場合。</a:t>
            </a:r>
            <a:endParaRPr lang="en-SG" sz="3200" kern="1200" dirty="0"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0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8968" y="1340768"/>
            <a:ext cx="6340197" cy="1015663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zh-TW" altLang="en-US" sz="30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學習單</a:t>
            </a:r>
            <a:r>
              <a:rPr lang="en-US" sz="30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­_1</a:t>
            </a:r>
            <a:r>
              <a:rPr lang="en-US" sz="30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/>
            </a:r>
            <a:br>
              <a:rPr lang="en-US" sz="30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</a:br>
            <a:r>
              <a:rPr lang="zh-TW" altLang="en-US" sz="30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「拒絕技巧」九大招，學會說</a:t>
            </a:r>
            <a:r>
              <a:rPr lang="zh-TW" altLang="en-US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不！</a:t>
            </a:r>
            <a:r>
              <a:rPr lang="zh-TW" altLang="en-US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微軟正黑體"/>
                <a:ea typeface="微軟正黑體"/>
                <a:cs typeface="+mn-cs"/>
              </a:rPr>
              <a:t>。</a:t>
            </a:r>
            <a:endParaRPr lang="en-SG" sz="30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3832448"/>
            <a:ext cx="8229600" cy="12527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請依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據學習單中個案的拒絕表現判斷其使用的拒絕技巧進行配對填答。</a:t>
            </a:r>
            <a:endParaRPr lang="en-SG" sz="2400" dirty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034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對答案囉！</a:t>
            </a:r>
          </a:p>
        </p:txBody>
      </p:sp>
      <p:sp>
        <p:nvSpPr>
          <p:cNvPr id="6" name="矩形 5"/>
          <p:cNvSpPr/>
          <p:nvPr/>
        </p:nvSpPr>
        <p:spPr>
          <a:xfrm>
            <a:off x="2550969" y="1628800"/>
            <a:ext cx="4003020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en-US" altLang="zh-TW" sz="3000" spc="3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How To Say No!!</a:t>
            </a:r>
            <a:endParaRPr lang="zh-TW" altLang="en-US" sz="3000" spc="3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18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858264" y="1628800"/>
            <a:ext cx="5381601" cy="553998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「拒絕技巧」九大招</a:t>
            </a:r>
            <a:r>
              <a:rPr lang="en-US" altLang="zh-TW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_</a:t>
            </a:r>
            <a:r>
              <a:rPr lang="zh-TW" altLang="en-US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冷淡以對</a:t>
            </a:r>
            <a:endParaRPr lang="zh-TW" altLang="en-US" sz="30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67544" y="2780928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kumimoji="1" lang="zh-TW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小拒的朋友三番兩次要小拒跟著一起抽菸。</a:t>
            </a:r>
            <a:endParaRPr kumimoji="1" lang="en-US" altLang="zh-TW" sz="2200" b="1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kumimoji="1" lang="zh-TW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小拒</a:t>
            </a:r>
            <a:r>
              <a:rPr kumimoji="1" lang="zh-TW" altLang="zh-TW" sz="2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最後決定不再回應。</a:t>
            </a:r>
            <a:endParaRPr kumimoji="1" lang="en-US" altLang="zh-TW" sz="22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67544" y="3933056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kumimoji="1"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運用之拒絕技巧：</a:t>
            </a:r>
            <a:endParaRPr kumimoji="1"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冷淡以對：</a:t>
            </a:r>
            <a:r>
              <a:rPr kumimoji="1" lang="en-US" altLang="zh-TW" sz="2400" b="1" dirty="0" err="1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不要理會對方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zh-TW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037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1331640" y="1628800"/>
            <a:ext cx="6192688" cy="5539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「拒絕技巧」九大招</a:t>
            </a:r>
            <a:r>
              <a:rPr lang="en-US" altLang="zh-TW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_</a:t>
            </a:r>
            <a:r>
              <a:rPr lang="zh-TW" altLang="en-US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找</a:t>
            </a:r>
            <a:r>
              <a:rPr lang="zh-TW" altLang="en-US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藉口</a:t>
            </a:r>
            <a:r>
              <a:rPr lang="zh-TW" altLang="en-US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回絕</a:t>
            </a:r>
            <a:endParaRPr lang="zh-TW" altLang="en-US" sz="30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67544" y="2708920"/>
            <a:ext cx="8229600" cy="1886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kumimoji="1" lang="zh-TW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小絕的哥哥想向小絕借錢，小絕不想借。</a:t>
            </a:r>
            <a:endParaRPr kumimoji="1" lang="en-US" altLang="zh-TW" sz="2200" b="1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kumimoji="1" lang="zh-TW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於是小絕回答：</a:t>
            </a:r>
            <a:r>
              <a:rPr kumimoji="1" lang="zh-TW" altLang="zh-TW" sz="2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「不行啦，我最近買書需要花很多錢，沒辦法</a:t>
            </a:r>
            <a:r>
              <a:rPr kumimoji="1" lang="en-US" altLang="zh-TW" sz="2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kumimoji="1" lang="zh-TW" altLang="zh-TW" sz="2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借你。」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95536" y="4869160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kumimoji="1"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運用之拒絕技巧：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C</a:t>
            </a:r>
            <a:r>
              <a:rPr kumimoji="1"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找藉口回絕</a:t>
            </a:r>
            <a:r>
              <a:rPr kumimoji="1" lang="zh-TW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：「不用，謝謝。我趕時間，得趕快走了。」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46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1858264" y="1628800"/>
            <a:ext cx="5381601" cy="553998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「拒絕技巧」九大招</a:t>
            </a:r>
            <a:r>
              <a:rPr lang="en-US" altLang="zh-TW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_</a:t>
            </a:r>
            <a:r>
              <a:rPr lang="zh-TW" altLang="en-US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直接離開</a:t>
            </a:r>
            <a:endParaRPr lang="zh-TW" altLang="en-US" sz="30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46856" y="4480520"/>
            <a:ext cx="8229600" cy="146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kumimoji="1"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之拒絕技巧：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 </a:t>
            </a:r>
            <a:r>
              <a:rPr kumimoji="1" lang="zh-TW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直接離開：拒絕後直接離開。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TW" kern="100" dirty="0" smtClean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46856" y="2752328"/>
            <a:ext cx="8301608" cy="125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kumimoji="1"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小九買完電影票正準備入場時，遇到一位男士苦苦哀求給他</a:t>
            </a:r>
            <a:r>
              <a:rPr kumimoji="1" lang="en-US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 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kumimoji="1"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元搭車回家，</a:t>
            </a:r>
            <a:r>
              <a:rPr kumimoji="1" lang="zh-TW" altLang="en-US" sz="2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小九堅定拒絕後走進會場</a:t>
            </a:r>
            <a:r>
              <a:rPr kumimoji="1" lang="zh-TW" altLang="zh-TW" sz="2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en-US" altLang="zh-TW" sz="22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502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858264" y="1628800"/>
            <a:ext cx="5381601" cy="553998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「拒絕技巧」九大招</a:t>
            </a:r>
            <a:r>
              <a:rPr lang="en-US" altLang="zh-TW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_</a:t>
            </a:r>
            <a:r>
              <a:rPr lang="zh-TW" altLang="en-US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跳針技巧</a:t>
            </a:r>
            <a:endParaRPr lang="zh-TW" altLang="en-US" sz="30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67544" y="2708920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kumimoji="1" lang="zh-TW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小大的朋友拿了一</a:t>
            </a:r>
            <a:r>
              <a:rPr kumimoji="1"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顆</a:t>
            </a:r>
            <a:r>
              <a:rPr kumimoji="1" lang="zh-TW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神秘藥丸給小大，說吃了會很「</a:t>
            </a:r>
            <a:r>
              <a:rPr kumimoji="1"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High</a:t>
            </a:r>
            <a:r>
              <a:rPr kumimoji="1" lang="zh-TW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」，</a:t>
            </a:r>
            <a:r>
              <a:rPr kumimoji="1"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kumimoji="1" lang="zh-TW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並不斷將藥丸塞給小大。</a:t>
            </a:r>
            <a:endParaRPr kumimoji="1" lang="en-US" altLang="zh-TW" sz="2200" b="1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kumimoji="1" lang="zh-TW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小大反覆說：</a:t>
            </a:r>
            <a:r>
              <a:rPr kumimoji="1" lang="zh-TW" altLang="zh-TW" sz="2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「不」「不要」「不用了，我真的不想吃。」</a:t>
            </a:r>
            <a:endParaRPr kumimoji="1" lang="en-US" altLang="zh-TW" sz="22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67544" y="4797152"/>
            <a:ext cx="8229600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運用之拒絕技巧：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 </a:t>
            </a:r>
            <a:r>
              <a:rPr kumimoji="1" lang="en-US" altLang="zh-TW" sz="2200" b="1" dirty="0" err="1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跳針技巧：反覆的說「不</a:t>
            </a: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」，</a:t>
            </a:r>
            <a:r>
              <a:rPr kumimoji="1" lang="en-US" altLang="zh-TW" sz="2200" b="1" dirty="0" err="1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或是用各種方式拒絕</a:t>
            </a: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。「</a:t>
            </a:r>
            <a:r>
              <a:rPr kumimoji="1" lang="en-US" altLang="zh-TW" sz="2200" b="1" dirty="0" err="1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不用，謝謝</a:t>
            </a: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。」「</a:t>
            </a:r>
            <a:r>
              <a:rPr kumimoji="1" lang="en-US" altLang="zh-TW" sz="2200" b="1" dirty="0" err="1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</a:t>
            </a: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。」「</a:t>
            </a:r>
            <a:r>
              <a:rPr kumimoji="1" lang="en-US" altLang="zh-TW" sz="2200" b="1" dirty="0" err="1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不用了，我沒興趣</a:t>
            </a: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。」</a:t>
            </a:r>
            <a:endParaRPr kumimoji="1" lang="zh-TW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710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53230" y="476672"/>
            <a:ext cx="198002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TW" altLang="en-US" sz="3200" spc="3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課程目標</a:t>
            </a:r>
            <a:endParaRPr lang="zh-TW" altLang="en-US" sz="3200" spc="3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683568" y="2376000"/>
            <a:ext cx="7560840" cy="620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認識更多樣的</a:t>
            </a:r>
            <a:r>
              <a:rPr lang="zh-TW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拒絕方式。</a:t>
            </a:r>
            <a:endParaRPr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683568" y="3636000"/>
            <a:ext cx="7560840" cy="603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培養正確的拒絕態度。</a:t>
            </a: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683568" y="4248000"/>
            <a:ext cx="756084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願意將所學之拒絕技巧應用於生活中。</a:t>
            </a:r>
            <a:endParaRPr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683568" y="2988000"/>
            <a:ext cx="756084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知道</a:t>
            </a:r>
            <a:r>
              <a:rPr lang="zh-TW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正確</a:t>
            </a:r>
            <a:r>
              <a:rPr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的拒絕態度</a:t>
            </a:r>
            <a:r>
              <a:rPr lang="zh-TW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683568" y="4860000"/>
            <a:ext cx="7560840" cy="603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找出適合自己使用的拒絕技巧。</a:t>
            </a: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683568" y="5490112"/>
            <a:ext cx="7560840" cy="603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能針對情境</a:t>
            </a:r>
            <a:r>
              <a:rPr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運用適合的</a:t>
            </a:r>
            <a:r>
              <a:rPr lang="zh-TW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拒絕方式。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endParaRPr kumimoji="1" lang="zh-TW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內容版面配置區 2"/>
          <p:cNvSpPr txBox="1">
            <a:spLocks/>
          </p:cNvSpPr>
          <p:nvPr/>
        </p:nvSpPr>
        <p:spPr>
          <a:xfrm>
            <a:off x="683568" y="1745696"/>
            <a:ext cx="7560840" cy="603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知道自己習慣的</a:t>
            </a:r>
            <a:r>
              <a:rPr lang="zh-TW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拒絕方式。</a:t>
            </a:r>
            <a:endParaRPr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848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1" grpId="0"/>
      <p:bldP spid="12" grpId="0"/>
      <p:bldP spid="13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858265" y="1628800"/>
            <a:ext cx="5381602" cy="553998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「拒絕技巧」九大招</a:t>
            </a:r>
            <a:r>
              <a:rPr lang="en-US" altLang="zh-TW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_</a:t>
            </a:r>
            <a:r>
              <a:rPr lang="zh-TW" altLang="en-US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直接說不</a:t>
            </a:r>
            <a:endParaRPr lang="zh-TW" altLang="en-US" sz="30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67544" y="2852937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 </a:t>
            </a:r>
            <a:r>
              <a:rPr kumimoji="1" lang="zh-TW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小招的同學沒寫功課，想要抄小招的。</a:t>
            </a:r>
            <a:endParaRPr kumimoji="1" lang="en-US" altLang="zh-TW" sz="2200" b="1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kumimoji="1" lang="zh-TW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小招回答：</a:t>
            </a:r>
            <a:r>
              <a:rPr kumimoji="1" lang="zh-TW" altLang="zh-TW" sz="2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「不，不行。」</a:t>
            </a:r>
            <a:endParaRPr lang="en-US" altLang="zh-TW" kern="100" dirty="0" smtClean="0">
              <a:solidFill>
                <a:prstClr val="black"/>
              </a:solidFill>
              <a:cs typeface="Times New Roman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TW" altLang="zh-TW" kern="100" dirty="0" smtClean="0">
              <a:solidFill>
                <a:prstClr val="black"/>
              </a:solidFill>
              <a:cs typeface="Times New Roman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TW" altLang="zh-TW" sz="1000" kern="100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67544" y="4581129"/>
            <a:ext cx="8229600" cy="165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運用之拒絕技巧</a:t>
            </a:r>
            <a:r>
              <a:rPr kumimoji="1"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kumimoji="1" lang="en-US" altLang="zh-TW" sz="22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 </a:t>
            </a:r>
            <a:r>
              <a:rPr kumimoji="1" lang="zh-TW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直接說「不」：「不要」或「不用，謝謝。」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TW" kern="100" dirty="0" smtClean="0">
              <a:solidFill>
                <a:prstClr val="black"/>
              </a:solidFill>
              <a:cs typeface="Times New Roman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TW" altLang="zh-TW" kern="100" dirty="0" smtClean="0">
              <a:solidFill>
                <a:prstClr val="black"/>
              </a:solidFill>
              <a:cs typeface="Times New Roman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TW" altLang="zh-TW" sz="1000" kern="100" dirty="0">
              <a:solidFill>
                <a:prstClr val="black"/>
              </a:solidFill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739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858264" y="1628800"/>
            <a:ext cx="5381601" cy="553998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「拒絕技巧」九大招</a:t>
            </a:r>
            <a:r>
              <a:rPr lang="en-US" altLang="zh-TW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_</a:t>
            </a:r>
            <a:r>
              <a:rPr lang="zh-TW" altLang="en-US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拖延戰術</a:t>
            </a:r>
            <a:endParaRPr lang="zh-TW" altLang="en-US" sz="30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467544" y="2715467"/>
            <a:ext cx="8352928" cy="2441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kumimoji="1" lang="en-US" altLang="zh-TW" sz="2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kumimoji="1"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kumimoji="1" lang="zh-TW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kumimoji="1"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kumimoji="1" lang="zh-TW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kumimoji="1"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乾姊姊請小學跟著一起</a:t>
            </a:r>
            <a:r>
              <a:rPr kumimoji="1" lang="zh-TW" altLang="en-US" sz="2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去</a:t>
            </a:r>
            <a:r>
              <a:rPr kumimoji="1"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看一場演唱會</a:t>
            </a:r>
            <a:r>
              <a:rPr kumimoji="1" lang="zh-TW" altLang="zh-TW" sz="2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1"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但那位歌手小</a:t>
            </a:r>
            <a:endParaRPr kumimoji="1" lang="en-US" altLang="zh-TW" sz="2200" b="1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學不喜歡</a:t>
            </a:r>
            <a:r>
              <a:rPr kumimoji="1" lang="zh-TW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1"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因此不想去</a:t>
            </a:r>
            <a:r>
              <a:rPr kumimoji="1"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2200" b="1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於是小學對乾姊姊說</a:t>
            </a:r>
            <a:r>
              <a:rPr kumimoji="1" lang="zh-TW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1" lang="zh-TW" altLang="zh-TW" sz="2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kumimoji="1" lang="zh-TW" altLang="en-US" sz="2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我沒空</a:t>
            </a:r>
            <a:r>
              <a:rPr kumimoji="1" lang="zh-TW" altLang="zh-TW" sz="2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1" lang="zh-TW" altLang="en-US" sz="2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下次再說吧！</a:t>
            </a:r>
            <a:r>
              <a:rPr kumimoji="1" lang="zh-TW" altLang="zh-TW" sz="2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zh-TW" kern="100" dirty="0" smtClean="0">
              <a:solidFill>
                <a:prstClr val="black"/>
              </a:solidFill>
              <a:cs typeface="Times New Roman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TW" altLang="zh-TW" sz="1000" kern="100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446856" y="4797153"/>
            <a:ext cx="8229600" cy="165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kumimoji="1"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之拒絕技巧：</a:t>
            </a:r>
            <a:endParaRPr kumimoji="1"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 </a:t>
            </a: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拖延</a:t>
            </a:r>
            <a:r>
              <a:rPr kumimoji="1"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戰術</a:t>
            </a:r>
            <a:r>
              <a:rPr kumimoji="1" lang="zh-TW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：「不用，謝謝。</a:t>
            </a:r>
            <a:r>
              <a:rPr kumimoji="1"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下次再說吧！</a:t>
            </a:r>
            <a:r>
              <a:rPr kumimoji="1" lang="zh-TW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zh-TW" sz="2200" kern="1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TW" altLang="zh-TW" sz="1000" kern="100" dirty="0">
              <a:solidFill>
                <a:prstClr val="black"/>
              </a:solidFill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577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858265" y="1628800"/>
            <a:ext cx="5381601" cy="553998"/>
          </a:xfrm>
          <a:noFill/>
        </p:spPr>
        <p:txBody>
          <a:bodyPr wrap="none">
            <a:spAutoFit/>
          </a:bodyPr>
          <a:lstStyle/>
          <a:p>
            <a:r>
              <a:rPr lang="zh-TW" altLang="en-US" sz="30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「拒絕技巧」九大</a:t>
            </a:r>
            <a:r>
              <a:rPr lang="zh-TW" altLang="en-US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招</a:t>
            </a:r>
            <a:r>
              <a:rPr lang="en-US" altLang="zh-TW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_</a:t>
            </a:r>
            <a:r>
              <a:rPr lang="zh-TW" altLang="en-US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避開場合</a:t>
            </a:r>
            <a:endParaRPr lang="zh-TW" altLang="en-US" sz="30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67544" y="2708921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 </a:t>
            </a:r>
            <a:r>
              <a:rPr kumimoji="1" lang="zh-TW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小會對酒精過敏，但他的好朋友想要找他去ＰＵＢ。小會</a:t>
            </a:r>
            <a:r>
              <a:rPr kumimoji="1" lang="zh-TW" altLang="zh-TW" sz="2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決定</a:t>
            </a:r>
            <a:r>
              <a:rPr kumimoji="1" lang="en-US" altLang="zh-TW" sz="2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kumimoji="1" lang="zh-TW" altLang="zh-TW" sz="2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不去。</a:t>
            </a:r>
            <a:endParaRPr kumimoji="1" lang="en-US" altLang="zh-TW" sz="22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67544" y="4404245"/>
            <a:ext cx="8229600" cy="11129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運用之拒絕技巧：</a:t>
            </a:r>
            <a:endParaRPr kumimoji="1" lang="en-US" altLang="zh-TW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kumimoji="1"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 </a:t>
            </a:r>
            <a:r>
              <a:rPr kumimoji="1" lang="en-US" altLang="zh-TW" sz="2400" b="1" dirty="0" err="1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避開類似場合：避免可能被迫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做某件事</a:t>
            </a:r>
            <a:r>
              <a:rPr kumimoji="1"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kumimoji="1"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PUB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喝酒</a:t>
            </a:r>
            <a:r>
              <a:rPr kumimoji="1"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en-US" altLang="zh-TW" sz="2400" b="1" dirty="0" err="1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的場合</a:t>
            </a:r>
            <a:r>
              <a:rPr kumimoji="1" lang="zh-TW" altLang="zh-TW" sz="2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en-US" altLang="zh-TW" sz="2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kumimoji="1"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770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858264" y="1628800"/>
            <a:ext cx="5381601" cy="553998"/>
          </a:xfrm>
          <a:noFill/>
        </p:spPr>
        <p:txBody>
          <a:bodyPr wrap="none">
            <a:spAutoFit/>
          </a:bodyPr>
          <a:lstStyle/>
          <a:p>
            <a:r>
              <a:rPr lang="zh-TW" altLang="en-US" sz="30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「拒絕技巧」九大</a:t>
            </a:r>
            <a:r>
              <a:rPr lang="zh-TW" altLang="en-US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招</a:t>
            </a:r>
            <a:r>
              <a:rPr lang="en-US" altLang="zh-TW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_</a:t>
            </a:r>
            <a:r>
              <a:rPr lang="zh-TW" altLang="en-US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改變話題</a:t>
            </a:r>
            <a:endParaRPr lang="zh-TW" altLang="en-US" sz="30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68000" y="2664000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8. </a:t>
            </a:r>
            <a:r>
              <a:rPr kumimoji="1" lang="zh-TW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小說的阿姨一直問剛畢業的小說找到工作沒，小說不想回答這</a:t>
            </a:r>
            <a:r>
              <a:rPr kumimoji="1"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kumimoji="1" lang="zh-TW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個問</a:t>
            </a:r>
            <a:r>
              <a:rPr kumimoji="1"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  <a:r>
              <a:rPr kumimoji="1" lang="zh-TW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。所以小說跟阿姨說：</a:t>
            </a:r>
            <a:r>
              <a:rPr kumimoji="1" lang="zh-TW" altLang="zh-TW" sz="2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「恩</a:t>
            </a:r>
            <a:r>
              <a:rPr kumimoji="1" lang="en-US" altLang="zh-TW" sz="2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kumimoji="1" lang="zh-TW" altLang="zh-TW" sz="2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對了阿姨</a:t>
            </a:r>
            <a:r>
              <a:rPr kumimoji="1" lang="zh-TW" altLang="en-US" sz="2200" b="1" dirty="0" smtClean="0">
                <a:solidFill>
                  <a:srgbClr val="0070C0"/>
                </a:solidFill>
                <a:latin typeface="微軟正黑體"/>
                <a:ea typeface="微軟正黑體"/>
              </a:rPr>
              <a:t>，</a:t>
            </a:r>
            <a:r>
              <a:rPr kumimoji="1" lang="zh-TW" altLang="zh-TW" sz="2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kumimoji="1" lang="zh-TW" altLang="en-US" sz="2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不是</a:t>
            </a:r>
            <a:r>
              <a:rPr kumimoji="1" lang="zh-TW" altLang="zh-TW" sz="2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想去逛</a:t>
            </a:r>
            <a:r>
              <a:rPr kumimoji="1" lang="en-US" altLang="zh-TW" sz="2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kumimoji="1" lang="zh-TW" altLang="zh-TW" sz="2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百貨公司嗎？現在正在周年慶</a:t>
            </a:r>
            <a:r>
              <a:rPr kumimoji="1" lang="zh-TW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kern="100" dirty="0" smtClean="0">
              <a:solidFill>
                <a:prstClr val="black"/>
              </a:solidFill>
              <a:cs typeface="Times New Roman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TW" altLang="zh-TW" kern="100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67544" y="4176000"/>
            <a:ext cx="8229600" cy="207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kumimoji="1"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</a:t>
            </a:r>
            <a:r>
              <a:rPr kumimoji="1"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400" b="1" dirty="0" err="1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改變話題：拒絕之後，轉變話題</a:t>
            </a:r>
            <a:r>
              <a:rPr kumimoji="1"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。「</a:t>
            </a:r>
            <a:r>
              <a:rPr kumimoji="1" lang="en-US" altLang="zh-TW" sz="2400" b="1" dirty="0" err="1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不用，謝謝。你有看昨晚的球賽嗎</a:t>
            </a:r>
            <a:r>
              <a:rPr kumimoji="1" lang="en-US" altLang="zh-TW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？」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TW" kern="100" dirty="0" smtClean="0">
              <a:solidFill>
                <a:prstClr val="black"/>
              </a:solidFill>
              <a:cs typeface="Times New Roman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TW" altLang="zh-TW" kern="100" dirty="0">
              <a:solidFill>
                <a:prstClr val="black"/>
              </a:solidFill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221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858264" y="1628800"/>
            <a:ext cx="5381601" cy="553998"/>
          </a:xfrm>
          <a:noFill/>
        </p:spPr>
        <p:txBody>
          <a:bodyPr wrap="none">
            <a:spAutoFit/>
          </a:bodyPr>
          <a:lstStyle/>
          <a:p>
            <a:r>
              <a:rPr lang="zh-TW" altLang="en-US" sz="30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「拒絕技巧」九大</a:t>
            </a:r>
            <a:r>
              <a:rPr lang="zh-TW" altLang="en-US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招</a:t>
            </a:r>
            <a:r>
              <a:rPr lang="en-US" altLang="zh-TW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_</a:t>
            </a:r>
            <a:r>
              <a:rPr lang="zh-TW" altLang="en-US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直接回答</a:t>
            </a:r>
            <a:endParaRPr lang="zh-TW" altLang="en-US" sz="30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67544" y="2824336"/>
            <a:ext cx="8229600" cy="1526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9. </a:t>
            </a:r>
            <a:r>
              <a:rPr kumimoji="1" lang="zh-TW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小不的朋友找小不去夜唱，但小不並不習慣晚睡。</a:t>
            </a:r>
            <a:endParaRPr kumimoji="1" lang="en-US" altLang="zh-TW" sz="2200" b="1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kumimoji="1" lang="zh-TW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於是小不回答：</a:t>
            </a:r>
            <a:r>
              <a:rPr kumimoji="1" lang="zh-TW" altLang="zh-TW" sz="2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「不</a:t>
            </a:r>
            <a:r>
              <a:rPr kumimoji="1" lang="zh-TW" altLang="zh-TW" sz="2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，我不晚睡的</a:t>
            </a:r>
            <a:r>
              <a:rPr kumimoji="1" lang="zh-TW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kumimoji="1" lang="zh-TW" altLang="zh-TW" sz="2400" dirty="0" smtClean="0">
              <a:ln w="10160">
                <a:solidFill>
                  <a:srgbClr val="9F5B01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446856" y="4552528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kumimoji="1" lang="zh-TW" altLang="en-US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運用之拒絕技巧</a:t>
            </a:r>
            <a:r>
              <a:rPr kumimoji="1"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kumimoji="1" lang="en-US" altLang="zh-TW" sz="22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200" b="1" dirty="0" err="1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直接回答</a:t>
            </a: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：「</a:t>
            </a:r>
            <a:r>
              <a:rPr kumimoji="1" lang="en-US" altLang="zh-TW" sz="2200" b="1" dirty="0" err="1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不用，謝謝。我不</a:t>
            </a:r>
            <a:r>
              <a:rPr kumimoji="1"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</a:t>
            </a:r>
            <a:r>
              <a:rPr kumimoji="1" lang="en-US" altLang="zh-TW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菸。」</a:t>
            </a:r>
            <a:endParaRPr kumimoji="1" lang="zh-TW" altLang="en-US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94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416824" cy="1752600"/>
          </a:xfrm>
        </p:spPr>
        <p:txBody>
          <a:bodyPr>
            <a:normAutofit/>
          </a:bodyPr>
          <a:lstStyle/>
          <a:p>
            <a:r>
              <a:rPr kumimoji="1" lang="zh-TW" altLang="en-US" sz="2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拒絕技巧還有哪些需要注意的事項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呢？</a:t>
            </a:r>
            <a:endParaRPr kumimoji="1"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2823263" y="1547044"/>
            <a:ext cx="3348994" cy="769441"/>
          </a:xfrm>
          <a:noFill/>
        </p:spPr>
        <p:txBody>
          <a:bodyPr wrap="none">
            <a:spAutoFit/>
          </a:bodyPr>
          <a:lstStyle/>
          <a:p>
            <a:r>
              <a:rPr lang="en-US" altLang="zh-TW" sz="30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Say </a:t>
            </a:r>
            <a:r>
              <a:rPr lang="en-US" altLang="zh-TW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NO</a:t>
            </a:r>
            <a:r>
              <a:rPr lang="en-US" altLang="zh-TW" sz="30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 </a:t>
            </a:r>
            <a:r>
              <a:rPr lang="zh-TW" altLang="en-US" sz="30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小撇步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36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379503" y="1654765"/>
            <a:ext cx="2236510" cy="553998"/>
          </a:xfrm>
          <a:noFill/>
        </p:spPr>
        <p:txBody>
          <a:bodyPr wrap="none">
            <a:spAutoFit/>
          </a:bodyPr>
          <a:lstStyle/>
          <a:p>
            <a:r>
              <a:rPr lang="zh-TW" altLang="en-US" sz="30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冷靜及堅定 </a:t>
            </a:r>
            <a:endParaRPr lang="zh-TW" altLang="en-US" sz="30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518864" y="306896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除了拒絕技巧，正確的拒絕態度，及拒絕時的原則，也非常重要，能幫助我們成功的拒絕！</a:t>
            </a:r>
            <a:endParaRPr lang="en-US" altLang="zh-TW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518864" y="3861048"/>
            <a:ext cx="8229600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kumimoji="1" lang="en-US" altLang="zh-TW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  <a:p>
            <a:pPr algn="l"/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正確的拒絕態度：</a:t>
            </a:r>
            <a:endParaRPr lang="en-US" altLang="zh-TW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  <a:p>
            <a:pPr lvl="1" algn="l">
              <a:buFont typeface="Wingdings" panose="05000000000000000000" pitchFamily="2" charset="2"/>
              <a:buChar char=""/>
            </a:pP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冷靜及堅定，而非消極或帶有侵略性</a:t>
            </a:r>
            <a:endParaRPr lang="zh-TW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612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15384" y="476672"/>
            <a:ext cx="2783133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30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拒絕技巧原則</a:t>
            </a:r>
            <a:r>
              <a:rPr lang="en-US" altLang="zh-TW" sz="30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1</a:t>
            </a:r>
            <a:endParaRPr lang="zh-TW" altLang="en-US" sz="30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</p:txBody>
      </p:sp>
      <p:pic>
        <p:nvPicPr>
          <p:cNvPr id="6" name="Picture 5" descr="D:\Tammy品味傳播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30670"/>
            <a:ext cx="3810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457200" y="2248272"/>
            <a:ext cx="4978896" cy="5069160"/>
          </a:xfrm>
        </p:spPr>
        <p:txBody>
          <a:bodyPr>
            <a:normAutofit/>
          </a:bodyPr>
          <a:lstStyle/>
          <a:p>
            <a:pPr marL="0" lvl="0" indent="0" algn="just">
              <a:buNone/>
              <a:tabLst>
                <a:tab pos="552450" algn="l"/>
              </a:tabLst>
            </a:pPr>
            <a:r>
              <a:rPr kumimoji="1"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1"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r>
              <a:rPr kumimoji="1"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­</a:t>
            </a:r>
          </a:p>
          <a:p>
            <a:pPr lvl="1" algn="just">
              <a:buFont typeface="+mj-lt"/>
              <a:buAutoNum type="arabicParenBoth"/>
              <a:tabLst>
                <a:tab pos="552450" algn="l"/>
              </a:tabLst>
            </a:pPr>
            <a:r>
              <a:rPr kumimoji="1" lang="zh-TW" altLang="zh-TW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足夠的音量</a:t>
            </a:r>
            <a:r>
              <a:rPr kumimoji="1"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：以堅定</a:t>
            </a:r>
            <a:r>
              <a:rPr kumimoji="1" lang="zh-TW" altLang="en-US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  </a:t>
            </a:r>
            <a:endParaRPr kumimoji="1" lang="en-US" altLang="zh-TW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algn="just">
              <a:buNone/>
              <a:tabLst>
                <a:tab pos="552450" algn="l"/>
              </a:tabLst>
            </a:pPr>
            <a:r>
              <a:rPr kumimoji="1" lang="en-US" altLang="zh-TW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kumimoji="1" lang="zh-TW" altLang="en-US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kumimoji="1"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信的語氣說話</a:t>
            </a:r>
            <a:r>
              <a:rPr kumimoji="1" lang="zh-TW" altLang="en-US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en-US" altLang="zh-TW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 algn="just">
              <a:buNone/>
              <a:tabLst>
                <a:tab pos="552450" algn="l"/>
              </a:tabLst>
            </a:pPr>
            <a:endParaRPr kumimoji="1" lang="en-US" altLang="zh-TW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1550" lvl="1" indent="-514350" algn="just">
              <a:buFont typeface="Wingdings" panose="05000000000000000000" pitchFamily="2" charset="2"/>
              <a:buAutoNum type="arabicParenBoth" startAt="2"/>
              <a:tabLst>
                <a:tab pos="552450" algn="l"/>
              </a:tabLst>
            </a:pPr>
            <a:r>
              <a:rPr kumimoji="1" lang="zh-TW" altLang="zh-TW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說話要流暢</a:t>
            </a:r>
            <a:r>
              <a:rPr kumimoji="1"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：以平穩的方式說話，不要猶豫</a:t>
            </a:r>
            <a:r>
              <a:rPr kumimoji="1" lang="zh-TW" altLang="en-US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或是話語前後</a:t>
            </a:r>
            <a:r>
              <a:rPr kumimoji="1"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反覆。</a:t>
            </a:r>
            <a:endParaRPr kumimoji="1" lang="zh-TW" altLang="zh-TW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895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217320" y="476672"/>
            <a:ext cx="2783133" cy="553998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zh-TW" altLang="en-US" sz="30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拒絕技巧原則</a:t>
            </a:r>
            <a:r>
              <a:rPr lang="en-US" altLang="zh-TW" sz="30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2</a:t>
            </a:r>
            <a:endParaRPr lang="zh-TW" altLang="en-US" sz="30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2824336"/>
            <a:ext cx="8229600" cy="6766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  <a:tabLst>
                <a:tab pos="552450" algn="l"/>
              </a:tabLst>
            </a:pPr>
            <a:r>
              <a:rPr lang="zh-TW" altLang="zh-TW" sz="3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  <a:cs typeface="Times New Roman"/>
              </a:rPr>
              <a:t>非語言</a:t>
            </a:r>
            <a:endParaRPr lang="en-US" altLang="zh-TW" sz="3600" b="1" kern="100" dirty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  <a:cs typeface="Times New Roman"/>
            </a:endParaRPr>
          </a:p>
          <a:p>
            <a:pPr marL="514350" indent="-514350">
              <a:buFont typeface="+mj-lt"/>
              <a:buAutoNum type="arabicPeriod" startAt="2"/>
            </a:pP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8" name="Freeform 8"/>
          <p:cNvSpPr/>
          <p:nvPr>
            <p:custDataLst>
              <p:tags r:id="rId2"/>
            </p:custDataLst>
          </p:nvPr>
        </p:nvSpPr>
        <p:spPr>
          <a:xfrm>
            <a:off x="465280" y="3789040"/>
            <a:ext cx="1993251" cy="752142"/>
          </a:xfrm>
          <a:custGeom>
            <a:avLst/>
            <a:gdLst>
              <a:gd name="connsiteX0" fmla="*/ 0 w 1880356"/>
              <a:gd name="connsiteY0" fmla="*/ 0 h 752142"/>
              <a:gd name="connsiteX1" fmla="*/ 1880356 w 1880356"/>
              <a:gd name="connsiteY1" fmla="*/ 0 h 752142"/>
              <a:gd name="connsiteX2" fmla="*/ 1880356 w 1880356"/>
              <a:gd name="connsiteY2" fmla="*/ 752142 h 752142"/>
              <a:gd name="connsiteX3" fmla="*/ 0 w 1880356"/>
              <a:gd name="connsiteY3" fmla="*/ 752142 h 752142"/>
              <a:gd name="connsiteX4" fmla="*/ 0 w 1880356"/>
              <a:gd name="connsiteY4" fmla="*/ 0 h 75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0356" h="752142">
                <a:moveTo>
                  <a:pt x="0" y="0"/>
                </a:moveTo>
                <a:lnTo>
                  <a:pt x="1880356" y="0"/>
                </a:lnTo>
                <a:lnTo>
                  <a:pt x="1880356" y="752142"/>
                </a:lnTo>
                <a:lnTo>
                  <a:pt x="0" y="7521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dirty="0">
                <a:solidFill>
                  <a:schemeClr val="bg1"/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眼神接觸</a:t>
            </a:r>
            <a:endParaRPr lang="en-SG" sz="2800" dirty="0">
              <a:solidFill>
                <a:schemeClr val="bg1"/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9" name="Freeform 9"/>
          <p:cNvSpPr/>
          <p:nvPr>
            <p:custDataLst>
              <p:tags r:id="rId3"/>
            </p:custDataLst>
          </p:nvPr>
        </p:nvSpPr>
        <p:spPr>
          <a:xfrm>
            <a:off x="465280" y="4541182"/>
            <a:ext cx="1993251" cy="1675981"/>
          </a:xfrm>
          <a:custGeom>
            <a:avLst/>
            <a:gdLst>
              <a:gd name="connsiteX0" fmla="*/ 0 w 1880356"/>
              <a:gd name="connsiteY0" fmla="*/ 0 h 2943497"/>
              <a:gd name="connsiteX1" fmla="*/ 1880356 w 1880356"/>
              <a:gd name="connsiteY1" fmla="*/ 0 h 2943497"/>
              <a:gd name="connsiteX2" fmla="*/ 1880356 w 1880356"/>
              <a:gd name="connsiteY2" fmla="*/ 2943497 h 2943497"/>
              <a:gd name="connsiteX3" fmla="*/ 0 w 1880356"/>
              <a:gd name="connsiteY3" fmla="*/ 2943497 h 2943497"/>
              <a:gd name="connsiteX4" fmla="*/ 0 w 1880356"/>
              <a:gd name="connsiteY4" fmla="*/ 0 h 294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0356" h="2943497">
                <a:moveTo>
                  <a:pt x="0" y="0"/>
                </a:moveTo>
                <a:lnTo>
                  <a:pt x="1880356" y="0"/>
                </a:lnTo>
                <a:lnTo>
                  <a:pt x="1880356" y="2943497"/>
                </a:lnTo>
                <a:lnTo>
                  <a:pt x="0" y="29434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149352" rIns="199136" bIns="224028" numCol="1" spcCol="1270" anchor="t" anchorCtr="0">
            <a:noAutofit/>
          </a:bodyPr>
          <a:lstStyle/>
          <a:p>
            <a:pPr marL="285750" lvl="1" indent="-285750" algn="l" defTabSz="12446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SG" sz="2800" kern="1200" dirty="0"/>
          </a:p>
        </p:txBody>
      </p:sp>
      <p:sp>
        <p:nvSpPr>
          <p:cNvPr id="10" name="Freeform 10"/>
          <p:cNvSpPr/>
          <p:nvPr>
            <p:custDataLst>
              <p:tags r:id="rId4"/>
            </p:custDataLst>
          </p:nvPr>
        </p:nvSpPr>
        <p:spPr>
          <a:xfrm>
            <a:off x="2608887" y="3789040"/>
            <a:ext cx="1993251" cy="752142"/>
          </a:xfrm>
          <a:custGeom>
            <a:avLst/>
            <a:gdLst>
              <a:gd name="connsiteX0" fmla="*/ 0 w 1880356"/>
              <a:gd name="connsiteY0" fmla="*/ 0 h 752142"/>
              <a:gd name="connsiteX1" fmla="*/ 1880356 w 1880356"/>
              <a:gd name="connsiteY1" fmla="*/ 0 h 752142"/>
              <a:gd name="connsiteX2" fmla="*/ 1880356 w 1880356"/>
              <a:gd name="connsiteY2" fmla="*/ 752142 h 752142"/>
              <a:gd name="connsiteX3" fmla="*/ 0 w 1880356"/>
              <a:gd name="connsiteY3" fmla="*/ 752142 h 752142"/>
              <a:gd name="connsiteX4" fmla="*/ 0 w 1880356"/>
              <a:gd name="connsiteY4" fmla="*/ 0 h 75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0356" h="752142">
                <a:moveTo>
                  <a:pt x="0" y="0"/>
                </a:moveTo>
                <a:lnTo>
                  <a:pt x="1880356" y="0"/>
                </a:lnTo>
                <a:lnTo>
                  <a:pt x="1880356" y="752142"/>
                </a:lnTo>
                <a:lnTo>
                  <a:pt x="0" y="7521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b="1" u="none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臉部表情</a:t>
            </a:r>
            <a:endParaRPr lang="en-SG" sz="2800" u="none" kern="1200" dirty="0"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11" name="Freeform 11"/>
          <p:cNvSpPr/>
          <p:nvPr>
            <p:custDataLst>
              <p:tags r:id="rId5"/>
            </p:custDataLst>
          </p:nvPr>
        </p:nvSpPr>
        <p:spPr>
          <a:xfrm>
            <a:off x="2608887" y="4541182"/>
            <a:ext cx="1993251" cy="1675981"/>
          </a:xfrm>
          <a:custGeom>
            <a:avLst/>
            <a:gdLst>
              <a:gd name="connsiteX0" fmla="*/ 0 w 1880356"/>
              <a:gd name="connsiteY0" fmla="*/ 0 h 2943497"/>
              <a:gd name="connsiteX1" fmla="*/ 1880356 w 1880356"/>
              <a:gd name="connsiteY1" fmla="*/ 0 h 2943497"/>
              <a:gd name="connsiteX2" fmla="*/ 1880356 w 1880356"/>
              <a:gd name="connsiteY2" fmla="*/ 2943497 h 2943497"/>
              <a:gd name="connsiteX3" fmla="*/ 0 w 1880356"/>
              <a:gd name="connsiteY3" fmla="*/ 2943497 h 2943497"/>
              <a:gd name="connsiteX4" fmla="*/ 0 w 1880356"/>
              <a:gd name="connsiteY4" fmla="*/ 0 h 294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0356" h="2943497">
                <a:moveTo>
                  <a:pt x="0" y="0"/>
                </a:moveTo>
                <a:lnTo>
                  <a:pt x="1880356" y="0"/>
                </a:lnTo>
                <a:lnTo>
                  <a:pt x="1880356" y="2943497"/>
                </a:lnTo>
                <a:lnTo>
                  <a:pt x="0" y="29434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149352" rIns="199136" bIns="224028" numCol="1" spcCol="1270" anchor="t" anchorCtr="0">
            <a:noAutofit/>
          </a:bodyPr>
          <a:lstStyle/>
          <a:p>
            <a:pPr marL="0" lvl="1" algn="l" defTabSz="12446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SG" sz="2800" kern="1200" dirty="0"/>
          </a:p>
        </p:txBody>
      </p:sp>
      <p:sp>
        <p:nvSpPr>
          <p:cNvPr id="12" name="Freeform 12"/>
          <p:cNvSpPr/>
          <p:nvPr>
            <p:custDataLst>
              <p:tags r:id="rId6"/>
            </p:custDataLst>
          </p:nvPr>
        </p:nvSpPr>
        <p:spPr>
          <a:xfrm>
            <a:off x="4752493" y="3789040"/>
            <a:ext cx="1993251" cy="752142"/>
          </a:xfrm>
          <a:custGeom>
            <a:avLst/>
            <a:gdLst>
              <a:gd name="connsiteX0" fmla="*/ 0 w 1880356"/>
              <a:gd name="connsiteY0" fmla="*/ 0 h 752142"/>
              <a:gd name="connsiteX1" fmla="*/ 1880356 w 1880356"/>
              <a:gd name="connsiteY1" fmla="*/ 0 h 752142"/>
              <a:gd name="connsiteX2" fmla="*/ 1880356 w 1880356"/>
              <a:gd name="connsiteY2" fmla="*/ 752142 h 752142"/>
              <a:gd name="connsiteX3" fmla="*/ 0 w 1880356"/>
              <a:gd name="connsiteY3" fmla="*/ 752142 h 752142"/>
              <a:gd name="connsiteX4" fmla="*/ 0 w 1880356"/>
              <a:gd name="connsiteY4" fmla="*/ 0 h 75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0356" h="752142">
                <a:moveTo>
                  <a:pt x="0" y="0"/>
                </a:moveTo>
                <a:lnTo>
                  <a:pt x="1880356" y="0"/>
                </a:lnTo>
                <a:lnTo>
                  <a:pt x="1880356" y="752142"/>
                </a:lnTo>
                <a:lnTo>
                  <a:pt x="0" y="7521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b="1" u="none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身體姿勢</a:t>
            </a:r>
            <a:endParaRPr lang="en-SG" sz="2800" u="none" kern="1200" dirty="0"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13" name="Freeform 13"/>
          <p:cNvSpPr/>
          <p:nvPr>
            <p:custDataLst>
              <p:tags r:id="rId7"/>
            </p:custDataLst>
          </p:nvPr>
        </p:nvSpPr>
        <p:spPr>
          <a:xfrm>
            <a:off x="4752493" y="4541182"/>
            <a:ext cx="1993251" cy="1675981"/>
          </a:xfrm>
          <a:custGeom>
            <a:avLst/>
            <a:gdLst>
              <a:gd name="connsiteX0" fmla="*/ 0 w 1880356"/>
              <a:gd name="connsiteY0" fmla="*/ 0 h 2943497"/>
              <a:gd name="connsiteX1" fmla="*/ 1880356 w 1880356"/>
              <a:gd name="connsiteY1" fmla="*/ 0 h 2943497"/>
              <a:gd name="connsiteX2" fmla="*/ 1880356 w 1880356"/>
              <a:gd name="connsiteY2" fmla="*/ 2943497 h 2943497"/>
              <a:gd name="connsiteX3" fmla="*/ 0 w 1880356"/>
              <a:gd name="connsiteY3" fmla="*/ 2943497 h 2943497"/>
              <a:gd name="connsiteX4" fmla="*/ 0 w 1880356"/>
              <a:gd name="connsiteY4" fmla="*/ 0 h 294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0356" h="2943497">
                <a:moveTo>
                  <a:pt x="0" y="0"/>
                </a:moveTo>
                <a:lnTo>
                  <a:pt x="1880356" y="0"/>
                </a:lnTo>
                <a:lnTo>
                  <a:pt x="1880356" y="2943497"/>
                </a:lnTo>
                <a:lnTo>
                  <a:pt x="0" y="29434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149352" rIns="199136" bIns="224028" numCol="1" spcCol="1270" anchor="t" anchorCtr="0">
            <a:noAutofit/>
          </a:bodyPr>
          <a:lstStyle/>
          <a:p>
            <a:pPr marL="285750" lvl="1" indent="-285750" algn="l" defTabSz="12446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SG" sz="2800" kern="1200" dirty="0"/>
          </a:p>
        </p:txBody>
      </p:sp>
      <p:sp>
        <p:nvSpPr>
          <p:cNvPr id="14" name="Freeform 14"/>
          <p:cNvSpPr/>
          <p:nvPr>
            <p:custDataLst>
              <p:tags r:id="rId8"/>
            </p:custDataLst>
          </p:nvPr>
        </p:nvSpPr>
        <p:spPr>
          <a:xfrm>
            <a:off x="6896100" y="3789040"/>
            <a:ext cx="1993251" cy="752142"/>
          </a:xfrm>
          <a:custGeom>
            <a:avLst/>
            <a:gdLst>
              <a:gd name="connsiteX0" fmla="*/ 0 w 1880356"/>
              <a:gd name="connsiteY0" fmla="*/ 0 h 752142"/>
              <a:gd name="connsiteX1" fmla="*/ 1880356 w 1880356"/>
              <a:gd name="connsiteY1" fmla="*/ 0 h 752142"/>
              <a:gd name="connsiteX2" fmla="*/ 1880356 w 1880356"/>
              <a:gd name="connsiteY2" fmla="*/ 752142 h 752142"/>
              <a:gd name="connsiteX3" fmla="*/ 0 w 1880356"/>
              <a:gd name="connsiteY3" fmla="*/ 752142 h 752142"/>
              <a:gd name="connsiteX4" fmla="*/ 0 w 1880356"/>
              <a:gd name="connsiteY4" fmla="*/ 0 h 75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0356" h="752142">
                <a:moveTo>
                  <a:pt x="0" y="0"/>
                </a:moveTo>
                <a:lnTo>
                  <a:pt x="1880356" y="0"/>
                </a:lnTo>
                <a:lnTo>
                  <a:pt x="1880356" y="752142"/>
                </a:lnTo>
                <a:lnTo>
                  <a:pt x="0" y="7521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b="1" u="none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距離</a:t>
            </a:r>
            <a:endParaRPr lang="en-SG" sz="2800" u="none" kern="1200" dirty="0"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15" name="Freeform 15"/>
          <p:cNvSpPr/>
          <p:nvPr>
            <p:custDataLst>
              <p:tags r:id="rId9"/>
            </p:custDataLst>
          </p:nvPr>
        </p:nvSpPr>
        <p:spPr>
          <a:xfrm>
            <a:off x="6896100" y="4541182"/>
            <a:ext cx="1993251" cy="1675981"/>
          </a:xfrm>
          <a:custGeom>
            <a:avLst/>
            <a:gdLst>
              <a:gd name="connsiteX0" fmla="*/ 0 w 1880356"/>
              <a:gd name="connsiteY0" fmla="*/ 0 h 2943497"/>
              <a:gd name="connsiteX1" fmla="*/ 1880356 w 1880356"/>
              <a:gd name="connsiteY1" fmla="*/ 0 h 2943497"/>
              <a:gd name="connsiteX2" fmla="*/ 1880356 w 1880356"/>
              <a:gd name="connsiteY2" fmla="*/ 2943497 h 2943497"/>
              <a:gd name="connsiteX3" fmla="*/ 0 w 1880356"/>
              <a:gd name="connsiteY3" fmla="*/ 2943497 h 2943497"/>
              <a:gd name="connsiteX4" fmla="*/ 0 w 1880356"/>
              <a:gd name="connsiteY4" fmla="*/ 0 h 294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0356" h="2943497">
                <a:moveTo>
                  <a:pt x="0" y="0"/>
                </a:moveTo>
                <a:lnTo>
                  <a:pt x="1880356" y="0"/>
                </a:lnTo>
                <a:lnTo>
                  <a:pt x="1880356" y="2943497"/>
                </a:lnTo>
                <a:lnTo>
                  <a:pt x="0" y="29434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149352" rIns="199136" bIns="224028" numCol="1" spcCol="1270" anchor="t" anchorCtr="0">
            <a:noAutofit/>
          </a:bodyPr>
          <a:lstStyle/>
          <a:p>
            <a:pPr marL="285750" lvl="1" indent="-285750" algn="l" defTabSz="12446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SG" sz="2800" kern="1200" dirty="0"/>
          </a:p>
        </p:txBody>
      </p:sp>
      <p:sp>
        <p:nvSpPr>
          <p:cNvPr id="16" name="Rectangle 16"/>
          <p:cNvSpPr/>
          <p:nvPr/>
        </p:nvSpPr>
        <p:spPr>
          <a:xfrm>
            <a:off x="564789" y="4541182"/>
            <a:ext cx="199098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直接看著對方的眼睛。</a:t>
            </a:r>
            <a:endParaRPr lang="en-SG" sz="2400" dirty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17" name="Rectangle 17"/>
          <p:cNvSpPr/>
          <p:nvPr/>
        </p:nvSpPr>
        <p:spPr>
          <a:xfrm>
            <a:off x="2741662" y="4541182"/>
            <a:ext cx="197435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確保臉部表情和說話內容一樣。</a:t>
            </a:r>
            <a:endParaRPr lang="en-SG" sz="2400" dirty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18" name="Rectangle 18"/>
          <p:cNvSpPr/>
          <p:nvPr/>
        </p:nvSpPr>
        <p:spPr>
          <a:xfrm>
            <a:off x="4936792" y="4573636"/>
            <a:ext cx="193946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站直，直接面對你說話的對象。</a:t>
            </a:r>
            <a:endParaRPr lang="en-SG" sz="2400" dirty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19" name="Rectangle 19"/>
          <p:cNvSpPr/>
          <p:nvPr/>
        </p:nvSpPr>
        <p:spPr>
          <a:xfrm>
            <a:off x="7026530" y="4573636"/>
            <a:ext cx="193795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和你說話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對象保持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大約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1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公尺的距離。</a:t>
            </a:r>
            <a:endParaRPr lang="en-SG" sz="2400" dirty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pic>
        <p:nvPicPr>
          <p:cNvPr id="21" name="Picture 3" descr="D:\青蛉\BDC\02 Art\borden01\com\img\com_img_emissi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147" y="36513"/>
            <a:ext cx="6041905" cy="41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:\Tammy品味傳播\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94" y="554657"/>
            <a:ext cx="3772162" cy="301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90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59832" y="1340768"/>
            <a:ext cx="3058850" cy="1015663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zh-TW" altLang="en-US" sz="30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學習單</a:t>
            </a:r>
            <a:r>
              <a:rPr lang="en-US" sz="30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_</a:t>
            </a:r>
            <a:r>
              <a:rPr lang="zh-TW" altLang="en-US" sz="30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２</a:t>
            </a:r>
            <a:r>
              <a:rPr lang="en-US" altLang="zh-TW" sz="30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/>
            </a:r>
            <a:br>
              <a:rPr lang="en-US" altLang="zh-TW" sz="30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</a:br>
            <a:r>
              <a:rPr lang="en-US" altLang="zh-TW" sz="30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S</a:t>
            </a:r>
            <a:r>
              <a:rPr lang="en-US" sz="30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ay NO</a:t>
            </a:r>
            <a:r>
              <a:rPr lang="zh-TW" altLang="en-US" sz="30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 挖知影</a:t>
            </a:r>
            <a:r>
              <a:rPr lang="en-US" sz="30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!</a:t>
            </a:r>
            <a:endParaRPr lang="en-SG" sz="30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299695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請在學習單的空白處，寫下自己拒絕失敗的經驗。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299695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說明現在的自己會採取</a:t>
            </a:r>
            <a:r>
              <a:rPr lang="zh-TW" altLang="en-US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何種方式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拒絕別人。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7544" y="4077072"/>
            <a:ext cx="8496944" cy="1650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上台分享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。</a:t>
            </a:r>
            <a:endParaRPr lang="en-SG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※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 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可以寫上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除了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9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種拒絕技巧之外的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其他拒絕方法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。</a:t>
            </a:r>
            <a:endParaRPr lang="en-SG" sz="2800" dirty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834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>
            <p:custDataLst>
              <p:tags r:id="rId2"/>
            </p:custDataLst>
          </p:nvPr>
        </p:nvSpPr>
        <p:spPr>
          <a:xfrm>
            <a:off x="2366999" y="1602188"/>
            <a:ext cx="4409999" cy="869612"/>
          </a:xfrm>
          <a:custGeom>
            <a:avLst/>
            <a:gdLst>
              <a:gd name="connsiteX0" fmla="*/ 0 w 3870000"/>
              <a:gd name="connsiteY0" fmla="*/ 0 h 869612"/>
              <a:gd name="connsiteX1" fmla="*/ 3870000 w 3870000"/>
              <a:gd name="connsiteY1" fmla="*/ 0 h 869612"/>
              <a:gd name="connsiteX2" fmla="*/ 3870000 w 3870000"/>
              <a:gd name="connsiteY2" fmla="*/ 869612 h 869612"/>
              <a:gd name="connsiteX3" fmla="*/ 0 w 3870000"/>
              <a:gd name="connsiteY3" fmla="*/ 869612 h 869612"/>
              <a:gd name="connsiteX4" fmla="*/ 0 w 3870000"/>
              <a:gd name="connsiteY4" fmla="*/ 0 h 86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0000" h="869612">
                <a:moveTo>
                  <a:pt x="0" y="0"/>
                </a:moveTo>
                <a:lnTo>
                  <a:pt x="3870000" y="0"/>
                </a:lnTo>
                <a:lnTo>
                  <a:pt x="3870000" y="869612"/>
                </a:lnTo>
                <a:lnTo>
                  <a:pt x="0" y="8696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3600" b="0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你是什麼拒絕類型？</a:t>
            </a:r>
            <a:endParaRPr lang="en-SG" sz="3600" b="0" kern="1200" dirty="0"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7" name="Freeform 7"/>
          <p:cNvSpPr/>
          <p:nvPr>
            <p:custDataLst>
              <p:tags r:id="rId3"/>
            </p:custDataLst>
          </p:nvPr>
        </p:nvSpPr>
        <p:spPr>
          <a:xfrm>
            <a:off x="971600" y="2515282"/>
            <a:ext cx="7056783" cy="869612"/>
          </a:xfrm>
          <a:custGeom>
            <a:avLst/>
            <a:gdLst>
              <a:gd name="connsiteX0" fmla="*/ 0 w 6660000"/>
              <a:gd name="connsiteY0" fmla="*/ 0 h 869612"/>
              <a:gd name="connsiteX1" fmla="*/ 6660000 w 6660000"/>
              <a:gd name="connsiteY1" fmla="*/ 0 h 869612"/>
              <a:gd name="connsiteX2" fmla="*/ 6660000 w 6660000"/>
              <a:gd name="connsiteY2" fmla="*/ 869612 h 869612"/>
              <a:gd name="connsiteX3" fmla="*/ 0 w 6660000"/>
              <a:gd name="connsiteY3" fmla="*/ 869612 h 869612"/>
              <a:gd name="connsiteX4" fmla="*/ 0 w 6660000"/>
              <a:gd name="connsiteY4" fmla="*/ 0 h 86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0" h="869612">
                <a:moveTo>
                  <a:pt x="0" y="0"/>
                </a:moveTo>
                <a:lnTo>
                  <a:pt x="6660000" y="0"/>
                </a:lnTo>
                <a:lnTo>
                  <a:pt x="6660000" y="869612"/>
                </a:lnTo>
                <a:lnTo>
                  <a:pt x="0" y="8696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0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「</a:t>
            </a:r>
            <a:r>
              <a:rPr lang="en-US" sz="3600" b="0" kern="1200" dirty="0" err="1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拒絕技巧」九大招，學會說不</a:t>
            </a:r>
            <a:r>
              <a:rPr lang="en-US" sz="3600" b="0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！</a:t>
            </a:r>
            <a:endParaRPr lang="en-SG" sz="3600" b="0" kern="1200" dirty="0"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8" name="Freeform 8"/>
          <p:cNvSpPr/>
          <p:nvPr>
            <p:custDataLst>
              <p:tags r:id="rId4"/>
            </p:custDataLst>
          </p:nvPr>
        </p:nvSpPr>
        <p:spPr>
          <a:xfrm>
            <a:off x="3042000" y="3428375"/>
            <a:ext cx="3330200" cy="869612"/>
          </a:xfrm>
          <a:custGeom>
            <a:avLst/>
            <a:gdLst>
              <a:gd name="connsiteX0" fmla="*/ 0 w 3060000"/>
              <a:gd name="connsiteY0" fmla="*/ 0 h 869612"/>
              <a:gd name="connsiteX1" fmla="*/ 3060000 w 3060000"/>
              <a:gd name="connsiteY1" fmla="*/ 0 h 869612"/>
              <a:gd name="connsiteX2" fmla="*/ 3060000 w 3060000"/>
              <a:gd name="connsiteY2" fmla="*/ 869612 h 869612"/>
              <a:gd name="connsiteX3" fmla="*/ 0 w 3060000"/>
              <a:gd name="connsiteY3" fmla="*/ 869612 h 869612"/>
              <a:gd name="connsiteX4" fmla="*/ 0 w 3060000"/>
              <a:gd name="connsiteY4" fmla="*/ 0 h 86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0000" h="869612">
                <a:moveTo>
                  <a:pt x="0" y="0"/>
                </a:moveTo>
                <a:lnTo>
                  <a:pt x="3060000" y="0"/>
                </a:lnTo>
                <a:lnTo>
                  <a:pt x="3060000" y="869612"/>
                </a:lnTo>
                <a:lnTo>
                  <a:pt x="0" y="8696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S</a:t>
            </a:r>
            <a:r>
              <a:rPr lang="en-US" sz="3600" b="0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ay NO </a:t>
            </a:r>
            <a:r>
              <a:rPr lang="en-US" sz="3600" b="0" kern="1200" dirty="0" err="1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小撇步</a:t>
            </a:r>
            <a:endParaRPr lang="en-SG" sz="3600" b="0" kern="1200" dirty="0"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9" name="Freeform 9"/>
          <p:cNvSpPr/>
          <p:nvPr>
            <p:custDataLst>
              <p:tags r:id="rId5"/>
            </p:custDataLst>
          </p:nvPr>
        </p:nvSpPr>
        <p:spPr>
          <a:xfrm>
            <a:off x="2366998" y="4341468"/>
            <a:ext cx="4797289" cy="869612"/>
          </a:xfrm>
          <a:custGeom>
            <a:avLst/>
            <a:gdLst>
              <a:gd name="connsiteX0" fmla="*/ 0 w 4410000"/>
              <a:gd name="connsiteY0" fmla="*/ 0 h 869612"/>
              <a:gd name="connsiteX1" fmla="*/ 4410000 w 4410000"/>
              <a:gd name="connsiteY1" fmla="*/ 0 h 869612"/>
              <a:gd name="connsiteX2" fmla="*/ 4410000 w 4410000"/>
              <a:gd name="connsiteY2" fmla="*/ 869612 h 869612"/>
              <a:gd name="connsiteX3" fmla="*/ 0 w 4410000"/>
              <a:gd name="connsiteY3" fmla="*/ 869612 h 869612"/>
              <a:gd name="connsiteX4" fmla="*/ 0 w 4410000"/>
              <a:gd name="connsiteY4" fmla="*/ 0 h 86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0000" h="869612">
                <a:moveTo>
                  <a:pt x="0" y="0"/>
                </a:moveTo>
                <a:lnTo>
                  <a:pt x="4410000" y="0"/>
                </a:lnTo>
                <a:lnTo>
                  <a:pt x="4410000" y="869612"/>
                </a:lnTo>
                <a:lnTo>
                  <a:pt x="0" y="8696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S</a:t>
            </a:r>
            <a:r>
              <a:rPr lang="en-US" sz="3600" b="0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ay NO </a:t>
            </a:r>
            <a:r>
              <a:rPr lang="zh-TW" sz="3600" b="0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之賓果小劇場</a:t>
            </a:r>
            <a:endParaRPr lang="en-SG" sz="3600" b="0" kern="1200" dirty="0"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10" name="Freeform 10"/>
          <p:cNvSpPr/>
          <p:nvPr>
            <p:custDataLst>
              <p:tags r:id="rId6"/>
            </p:custDataLst>
          </p:nvPr>
        </p:nvSpPr>
        <p:spPr>
          <a:xfrm>
            <a:off x="4020750" y="5254561"/>
            <a:ext cx="1102500" cy="869612"/>
          </a:xfrm>
          <a:custGeom>
            <a:avLst/>
            <a:gdLst>
              <a:gd name="connsiteX0" fmla="*/ 0 w 1102500"/>
              <a:gd name="connsiteY0" fmla="*/ 0 h 869612"/>
              <a:gd name="connsiteX1" fmla="*/ 1102500 w 1102500"/>
              <a:gd name="connsiteY1" fmla="*/ 0 h 869612"/>
              <a:gd name="connsiteX2" fmla="*/ 1102500 w 1102500"/>
              <a:gd name="connsiteY2" fmla="*/ 869612 h 869612"/>
              <a:gd name="connsiteX3" fmla="*/ 0 w 1102500"/>
              <a:gd name="connsiteY3" fmla="*/ 869612 h 869612"/>
              <a:gd name="connsiteX4" fmla="*/ 0 w 1102500"/>
              <a:gd name="connsiteY4" fmla="*/ 0 h 86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500" h="869612">
                <a:moveTo>
                  <a:pt x="0" y="0"/>
                </a:moveTo>
                <a:lnTo>
                  <a:pt x="1102500" y="0"/>
                </a:lnTo>
                <a:lnTo>
                  <a:pt x="1102500" y="869612"/>
                </a:lnTo>
                <a:lnTo>
                  <a:pt x="0" y="8696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3600" b="0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總結</a:t>
            </a:r>
            <a:endParaRPr lang="en-SG" sz="3600" b="0" kern="1200" dirty="0"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53230" y="476672"/>
            <a:ext cx="198002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TW" altLang="en-US" sz="3200" spc="3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課程大綱</a:t>
            </a:r>
            <a:endParaRPr lang="zh-TW" altLang="en-US" sz="3200" spc="3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05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>
              <a:spcBef>
                <a:spcPct val="0"/>
              </a:spcBef>
              <a:buFont typeface="Arial" panose="020B0604020202020204" pitchFamily="34" charset="0"/>
              <a:buNone/>
              <a:defRPr kumimoji="1" sz="4400" b="1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72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rgbClr val="92D050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altLang="zh-TW" dirty="0"/>
              <a:t>Your show time</a:t>
            </a:r>
            <a:endParaRPr lang="zh-TW" alt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TW"/>
            </a:defPPr>
            <a:lvl1pPr algn="ctr">
              <a:spcBef>
                <a:spcPct val="0"/>
              </a:spcBef>
              <a:buNone/>
              <a:defRPr sz="3600" b="1">
                <a:solidFill>
                  <a:schemeClr val="accent6">
                    <a:lumMod val="75000"/>
                  </a:schemeClr>
                </a:solidFill>
                <a:effectLst>
                  <a:glow rad="76200">
                    <a:schemeClr val="bg1"/>
                  </a:glow>
                </a:effectLst>
                <a:latin typeface="華康粗黑體(P)" panose="020B0700000000000000" pitchFamily="34" charset="-120"/>
                <a:ea typeface="華康粗黑體(P)" panose="020B0700000000000000" pitchFamily="34" charset="-120"/>
                <a:cs typeface="+mj-cs"/>
              </a:defRPr>
            </a:lvl1pPr>
          </a:lstStyle>
          <a:p>
            <a:r>
              <a:rPr lang="en-US" altLang="zh-TW" dirty="0" smtClean="0"/>
              <a:t>Say </a:t>
            </a:r>
            <a:r>
              <a:rPr lang="en-US" altLang="zh-TW" dirty="0"/>
              <a:t>NO </a:t>
            </a:r>
            <a:r>
              <a:rPr lang="zh-TW" altLang="en-US" dirty="0"/>
              <a:t>之賓果小劇場</a:t>
            </a:r>
            <a:endParaRPr lang="en-S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672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62880" y="1925960"/>
            <a:ext cx="8229600" cy="11430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請各</a:t>
            </a:r>
            <a:r>
              <a:rPr lang="zh-TW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組隨機將</a:t>
            </a:r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9</a:t>
            </a: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種拒絕技巧填入九宮格</a:t>
            </a:r>
            <a:r>
              <a:rPr lang="zh-TW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內。</a:t>
            </a:r>
            <a:endParaRPr lang="zh-TW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graphicFrame>
        <p:nvGraphicFramePr>
          <p:cNvPr id="6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774820"/>
              </p:ext>
            </p:extLst>
          </p:nvPr>
        </p:nvGraphicFramePr>
        <p:xfrm>
          <a:off x="1259632" y="2951366"/>
          <a:ext cx="6552728" cy="3645986"/>
        </p:xfrm>
        <a:graphic>
          <a:graphicData uri="http://schemas.openxmlformats.org/drawingml/2006/table">
            <a:tbl>
              <a:tblPr firstRow="1" firstCol="1" bandRow="1"/>
              <a:tblGrid>
                <a:gridCol w="2183451"/>
                <a:gridCol w="2184242"/>
                <a:gridCol w="2185035"/>
              </a:tblGrid>
              <a:tr h="1181128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3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4584" marR="54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3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4584" marR="54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3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4584" marR="54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2429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3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4584" marR="54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3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4584" marR="54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3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4584" marR="54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2429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3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4584" marR="54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3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4584" marR="54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3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4584" marR="54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3491880" y="447183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直接說「不」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475656" y="335699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拖延戰術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TW"/>
            </a:defPPr>
            <a:lvl1pPr algn="ctr">
              <a:spcBef>
                <a:spcPct val="0"/>
              </a:spcBef>
              <a:buNone/>
              <a:defRPr sz="3600" b="1">
                <a:solidFill>
                  <a:schemeClr val="accent6">
                    <a:lumMod val="75000"/>
                  </a:schemeClr>
                </a:solidFill>
                <a:effectLst>
                  <a:glow rad="76200">
                    <a:schemeClr val="bg1"/>
                  </a:glow>
                </a:effectLst>
                <a:latin typeface="華康粗黑體(P)" panose="020B0700000000000000" pitchFamily="34" charset="-120"/>
                <a:ea typeface="華康粗黑體(P)" panose="020B0700000000000000" pitchFamily="34" charset="-120"/>
                <a:cs typeface="+mj-cs"/>
              </a:defRPr>
            </a:lvl1pPr>
          </a:lstStyle>
          <a:p>
            <a:r>
              <a:rPr lang="en-US" altLang="zh-TW" dirty="0" smtClean="0"/>
              <a:t>Say </a:t>
            </a:r>
            <a:r>
              <a:rPr lang="en-US" altLang="zh-TW" dirty="0"/>
              <a:t>NO </a:t>
            </a:r>
            <a:r>
              <a:rPr lang="zh-TW" altLang="en-US" dirty="0"/>
              <a:t>之賓果小劇場</a:t>
            </a:r>
            <a:endParaRPr lang="en-SG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19672" y="404664"/>
            <a:ext cx="2058576" cy="64633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spc="-15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學習單</a:t>
            </a:r>
            <a:r>
              <a:rPr lang="en-US" altLang="zh-TW" sz="3600" spc="-15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_3</a:t>
            </a:r>
            <a:endParaRPr lang="en-SG" sz="3600" spc="-15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1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27373"/>
            <a:ext cx="807524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en-US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針對各技巧設</a:t>
            </a:r>
            <a:r>
              <a:rPr lang="zh-TW" altLang="en-US" dirty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計約</a:t>
            </a:r>
            <a:r>
              <a:rPr lang="en-US" altLang="zh-TW" dirty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1</a:t>
            </a:r>
            <a:r>
              <a:rPr lang="zh-TW" altLang="en-US" dirty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分鐘之情</a:t>
            </a:r>
            <a:r>
              <a:rPr lang="zh-TW" altLang="en-US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境，</a:t>
            </a:r>
            <a:r>
              <a:rPr lang="zh-TW" altLang="en-US" dirty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準備演</a:t>
            </a:r>
            <a:r>
              <a:rPr lang="zh-TW" altLang="en-US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出，演出時盡可能融入拒絕的正確態度及原則。</a:t>
            </a:r>
            <a:endParaRPr lang="en-US" altLang="zh-TW" dirty="0"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  <a:p>
            <a:pPr marL="514350" lvl="0" indent="-514350">
              <a:buFont typeface="+mj-lt"/>
              <a:buAutoNum type="arabicPeriod" startAt="2"/>
            </a:pPr>
            <a:r>
              <a:rPr lang="zh-TW" altLang="en-US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遊戲規則：</a:t>
            </a:r>
            <a:endParaRPr lang="en-US" altLang="zh-TW" dirty="0" smtClean="0"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  <a:p>
            <a:pPr marL="514350" indent="-514350">
              <a:buFont typeface="+mj-lt"/>
              <a:buAutoNum type="arabicPeriod" startAt="2"/>
            </a:pPr>
            <a:endParaRPr lang="en-US" altLang="zh-TW" dirty="0" smtClean="0"/>
          </a:p>
          <a:p>
            <a:pPr marL="514350" indent="-514350">
              <a:buFont typeface="+mj-lt"/>
              <a:buAutoNum type="arabicPeriod" startAt="2"/>
            </a:pPr>
            <a:endParaRPr lang="en-SG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C3DD159-99D3-453E-9EC5-075DDC6B7989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8" name="Rectangle 1"/>
          <p:cNvSpPr/>
          <p:nvPr/>
        </p:nvSpPr>
        <p:spPr>
          <a:xfrm>
            <a:off x="683568" y="4149080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514350">
              <a:spcBef>
                <a:spcPct val="20000"/>
              </a:spcBef>
              <a:buFont typeface="+mj-lt"/>
              <a:buAutoNum type="alphaLcPeriod"/>
            </a:pPr>
            <a:r>
              <a:rPr lang="zh-TW" altLang="en-US" sz="2800" dirty="0">
                <a:solidFill>
                  <a:prstClr val="black"/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請各組派一人猜拳，決定演出順序</a:t>
            </a:r>
            <a:r>
              <a:rPr lang="zh-TW" altLang="en-US" sz="2800" dirty="0" smtClean="0">
                <a:solidFill>
                  <a:prstClr val="black"/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。</a:t>
            </a:r>
            <a:endParaRPr lang="en-US" altLang="zh-TW" sz="2800" dirty="0">
              <a:solidFill>
                <a:prstClr val="black"/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828" y="3134968"/>
            <a:ext cx="2952328" cy="196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/>
          <p:nvPr/>
        </p:nvSpPr>
        <p:spPr>
          <a:xfrm>
            <a:off x="729952" y="5157192"/>
            <a:ext cx="715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514350">
              <a:spcBef>
                <a:spcPct val="20000"/>
              </a:spcBef>
              <a:buFont typeface="+mj-lt"/>
              <a:buAutoNum type="alphaLcPeriod" startAt="2"/>
            </a:pPr>
            <a:r>
              <a:rPr lang="zh-TW" altLang="en-US" sz="2800" dirty="0">
                <a:solidFill>
                  <a:prstClr val="black"/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演出正確的組別可將格子劃掉，最先連成</a:t>
            </a:r>
            <a:r>
              <a:rPr lang="zh-TW" altLang="en-US" sz="2800" u="sng" dirty="0">
                <a:solidFill>
                  <a:srgbClr val="FF0000"/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一條線</a:t>
            </a:r>
            <a:r>
              <a:rPr lang="zh-TW" altLang="en-US" sz="2800" dirty="0">
                <a:solidFill>
                  <a:prstClr val="black"/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的組別得勝。</a:t>
            </a:r>
            <a:endParaRPr lang="en-SG" sz="2800" dirty="0">
              <a:solidFill>
                <a:prstClr val="black"/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zh-TW" altLang="en-US" smtClean="0"/>
              <a:t>惡魔果實製作</a:t>
            </a: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827584" y="491007"/>
            <a:ext cx="361829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2800" spc="-15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Say No! </a:t>
            </a:r>
            <a:r>
              <a:rPr lang="zh-TW" altLang="en-US" sz="2800" spc="-15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之賓果小劇場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988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/>
      <p:bldP spid="10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27584" y="491007"/>
            <a:ext cx="361829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2800" spc="-15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Say No! </a:t>
            </a:r>
            <a:r>
              <a:rPr lang="zh-TW" altLang="en-US" sz="2800" spc="-15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之賓果小劇場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398375"/>
            <a:ext cx="7848872" cy="549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2051720" y="2102624"/>
            <a:ext cx="1440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spc="-150" dirty="0"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直接說「</a:t>
            </a:r>
            <a:r>
              <a:rPr lang="zh-TW" altLang="en-US" sz="2000" spc="-150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不」</a:t>
            </a:r>
            <a:endParaRPr lang="zh-TW" altLang="en-US" sz="2000" spc="-150" dirty="0">
              <a:solidFill>
                <a:schemeClr val="accent6">
                  <a:lumMod val="75000"/>
                </a:schemeClr>
              </a:solidFill>
              <a:effectLst>
                <a:reflection blurRad="6350" stA="60000" endA="900" endPos="6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23928" y="2129336"/>
            <a:ext cx="1440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直接回答</a:t>
            </a:r>
          </a:p>
        </p:txBody>
      </p:sp>
      <p:sp>
        <p:nvSpPr>
          <p:cNvPr id="10" name="矩形 9"/>
          <p:cNvSpPr/>
          <p:nvPr/>
        </p:nvSpPr>
        <p:spPr>
          <a:xfrm>
            <a:off x="5796136" y="2104856"/>
            <a:ext cx="1440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000" spc="-150" dirty="0"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找藉口回絕</a:t>
            </a:r>
          </a:p>
        </p:txBody>
      </p:sp>
      <p:sp>
        <p:nvSpPr>
          <p:cNvPr id="11" name="矩形 10"/>
          <p:cNvSpPr/>
          <p:nvPr/>
        </p:nvSpPr>
        <p:spPr>
          <a:xfrm>
            <a:off x="2051720" y="3761040"/>
            <a:ext cx="1440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拖延戰術</a:t>
            </a:r>
          </a:p>
        </p:txBody>
      </p:sp>
      <p:sp>
        <p:nvSpPr>
          <p:cNvPr id="12" name="矩形 11"/>
          <p:cNvSpPr/>
          <p:nvPr/>
        </p:nvSpPr>
        <p:spPr>
          <a:xfrm>
            <a:off x="3923928" y="3761040"/>
            <a:ext cx="1440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改變話題</a:t>
            </a:r>
          </a:p>
        </p:txBody>
      </p:sp>
      <p:sp>
        <p:nvSpPr>
          <p:cNvPr id="13" name="矩形 12"/>
          <p:cNvSpPr/>
          <p:nvPr/>
        </p:nvSpPr>
        <p:spPr>
          <a:xfrm>
            <a:off x="5795823" y="3761040"/>
            <a:ext cx="1440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跳針技巧</a:t>
            </a:r>
          </a:p>
        </p:txBody>
      </p:sp>
      <p:sp>
        <p:nvSpPr>
          <p:cNvPr id="14" name="矩形 13"/>
          <p:cNvSpPr/>
          <p:nvPr/>
        </p:nvSpPr>
        <p:spPr>
          <a:xfrm>
            <a:off x="2063282" y="5377154"/>
            <a:ext cx="1440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直接離開</a:t>
            </a:r>
          </a:p>
        </p:txBody>
      </p:sp>
      <p:sp>
        <p:nvSpPr>
          <p:cNvPr id="15" name="矩形 14"/>
          <p:cNvSpPr/>
          <p:nvPr/>
        </p:nvSpPr>
        <p:spPr>
          <a:xfrm>
            <a:off x="3934734" y="5377154"/>
            <a:ext cx="1440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冷淡以對</a:t>
            </a:r>
          </a:p>
        </p:txBody>
      </p:sp>
      <p:sp>
        <p:nvSpPr>
          <p:cNvPr id="16" name="矩形 15"/>
          <p:cNvSpPr/>
          <p:nvPr/>
        </p:nvSpPr>
        <p:spPr>
          <a:xfrm>
            <a:off x="5796136" y="5201200"/>
            <a:ext cx="14401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避開類似場合</a:t>
            </a:r>
            <a:endParaRPr lang="en-US" altLang="zh-TW" sz="2000" dirty="0">
              <a:solidFill>
                <a:schemeClr val="accent6">
                  <a:lumMod val="75000"/>
                </a:schemeClr>
              </a:solidFill>
              <a:effectLst>
                <a:reflection blurRad="6350" stA="60000" endA="900" endPos="60000" dist="6000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</p:txBody>
      </p:sp>
      <p:pic>
        <p:nvPicPr>
          <p:cNvPr id="2050" name="Picture 2" descr="D:\Tammy品味傳播\2014\bg\green_bal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191" y="4996184"/>
            <a:ext cx="1162050" cy="11620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Tammy品味傳播\2014\bg\green_bal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337" y="1748366"/>
            <a:ext cx="1162050" cy="11620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Tammy品味傳播\2014\bg\green_bal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983" y="3380070"/>
            <a:ext cx="1162050" cy="11620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3500135" y="3257689"/>
            <a:ext cx="239039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8000" spc="600" dirty="0">
                <a:ln w="2857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賓果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80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  <p:bldP spid="21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969913" y="1526014"/>
            <a:ext cx="1204176" cy="646331"/>
          </a:xfrm>
          <a:noFill/>
        </p:spPr>
        <p:txBody>
          <a:bodyPr wrap="none">
            <a:spAutoFit/>
          </a:bodyPr>
          <a:lstStyle/>
          <a:p>
            <a:r>
              <a:rPr lang="zh-TW" altLang="en-US" sz="3600" spc="-15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總 結</a:t>
            </a:r>
            <a:endParaRPr lang="zh-TW" altLang="en-US" sz="3600" spc="-15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46856" y="288000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"/>
            </a:pP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生活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中，可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善用拒絕技巧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9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大招。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"/>
            </a:pP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67544" y="3473944"/>
            <a:ext cx="8229600" cy="6031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"/>
            </a:pP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正確的拒絕態度與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原則，有助於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成功的拒絕。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"/>
            </a:pP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467544" y="4052556"/>
            <a:ext cx="8229600" cy="118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"/>
            </a:pP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評估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情境，再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選擇當下最適合的拒絕方式，同時間亦可使用一種以上拒絕的技巧。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"/>
            </a:pP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46856" y="5157192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"/>
            </a:pP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可以自己發展適合自己的拒絕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方式，或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多練習自己最有把握的拒絕方式。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"/>
            </a:pP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"/>
            </a:pP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47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908720"/>
            <a:ext cx="7632848" cy="4525963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  <a:buNone/>
            </a:pPr>
            <a:endParaRPr kumimoji="1" lang="en-US" altLang="zh-TW" sz="4400" b="1" dirty="0" smtClean="0">
              <a:ln w="90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29000">
                    <a:schemeClr val="bg1"/>
                  </a:gs>
                  <a:gs pos="72000">
                    <a:schemeClr val="accent3">
                      <a:lumMod val="40000"/>
                      <a:lumOff val="60000"/>
                    </a:schemeClr>
                  </a:gs>
                  <a:gs pos="100000">
                    <a:srgbClr val="92D050"/>
                  </a:gs>
                </a:gsLst>
                <a:lin ang="5400000" scaled="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  <a:p>
            <a:pPr algn="ctr">
              <a:spcBef>
                <a:spcPct val="0"/>
              </a:spcBef>
              <a:buNone/>
            </a:pPr>
            <a:endParaRPr kumimoji="1" lang="en-US" altLang="zh-TW" sz="4400" b="1" dirty="0" smtClean="0">
              <a:ln w="90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29000">
                    <a:schemeClr val="bg1"/>
                  </a:gs>
                  <a:gs pos="72000">
                    <a:schemeClr val="accent3">
                      <a:lumMod val="40000"/>
                      <a:lumOff val="60000"/>
                    </a:schemeClr>
                  </a:gs>
                  <a:gs pos="100000">
                    <a:srgbClr val="92D050"/>
                  </a:gs>
                </a:gsLst>
                <a:lin ang="5400000" scaled="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  <a:p>
            <a:pPr algn="ctr">
              <a:spcBef>
                <a:spcPct val="0"/>
              </a:spcBef>
              <a:buNone/>
            </a:pPr>
            <a:endParaRPr kumimoji="1" lang="en-US" altLang="zh-TW" sz="4400" b="1" dirty="0" smtClean="0">
              <a:ln w="90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29000">
                    <a:schemeClr val="bg1"/>
                  </a:gs>
                  <a:gs pos="72000">
                    <a:schemeClr val="accent3">
                      <a:lumMod val="40000"/>
                      <a:lumOff val="60000"/>
                    </a:schemeClr>
                  </a:gs>
                  <a:gs pos="100000">
                    <a:srgbClr val="92D050"/>
                  </a:gs>
                </a:gsLst>
                <a:lin ang="5400000" scaled="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  <a:p>
            <a:pPr algn="ctr">
              <a:lnSpc>
                <a:spcPct val="160000"/>
              </a:lnSpc>
              <a:spcBef>
                <a:spcPct val="0"/>
              </a:spcBef>
              <a:buNone/>
            </a:pPr>
            <a:r>
              <a:rPr kumimoji="1" lang="zh-TW" altLang="en-US" sz="4400" b="1" dirty="0" smtClean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72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rgbClr val="92D050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希望大家都可以找到適合自己的</a:t>
            </a:r>
            <a:endParaRPr kumimoji="1" lang="en-US" altLang="zh-TW" sz="4400" b="1" dirty="0" smtClean="0">
              <a:ln w="90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29000">
                    <a:schemeClr val="bg1"/>
                  </a:gs>
                  <a:gs pos="72000">
                    <a:schemeClr val="accent3">
                      <a:lumMod val="40000"/>
                      <a:lumOff val="60000"/>
                    </a:schemeClr>
                  </a:gs>
                  <a:gs pos="100000">
                    <a:srgbClr val="92D050"/>
                  </a:gs>
                </a:gsLst>
                <a:lin ang="5400000" scaled="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  <a:p>
            <a:pPr algn="ctr">
              <a:lnSpc>
                <a:spcPct val="160000"/>
              </a:lnSpc>
              <a:spcBef>
                <a:spcPct val="0"/>
              </a:spcBef>
              <a:buNone/>
            </a:pPr>
            <a:r>
              <a:rPr kumimoji="1" lang="zh-TW" altLang="en-US" sz="4400" b="1" dirty="0" smtClean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72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rgbClr val="92D050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拒絕技巧</a:t>
            </a:r>
            <a:r>
              <a:rPr kumimoji="1" lang="zh-TW" altLang="en-US" sz="4400" b="1" dirty="0" smtClean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72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rgbClr val="92D050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微軟正黑體"/>
                <a:ea typeface="微軟正黑體"/>
              </a:rPr>
              <a:t>，</a:t>
            </a:r>
            <a:r>
              <a:rPr kumimoji="1" lang="zh-TW" altLang="en-US" sz="4400" b="1" dirty="0" smtClean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72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rgbClr val="92D050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並在生活中確實執行喔</a:t>
            </a:r>
            <a:r>
              <a:rPr kumimoji="1" lang="en-US" altLang="zh-TW" sz="4400" b="1" dirty="0" smtClean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72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rgbClr val="92D050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!!</a:t>
            </a:r>
          </a:p>
          <a:p>
            <a:pPr algn="ctr">
              <a:spcBef>
                <a:spcPct val="0"/>
              </a:spcBef>
              <a:buNone/>
            </a:pPr>
            <a:endParaRPr kumimoji="1" lang="en-US" altLang="zh-TW" sz="4400" b="1" dirty="0">
              <a:ln w="90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29000">
                    <a:schemeClr val="bg1"/>
                  </a:gs>
                  <a:gs pos="72000">
                    <a:schemeClr val="accent3">
                      <a:lumMod val="40000"/>
                      <a:lumOff val="60000"/>
                    </a:schemeClr>
                  </a:gs>
                  <a:gs pos="100000">
                    <a:srgbClr val="92D050"/>
                  </a:gs>
                </a:gsLst>
                <a:lin ang="5400000" scaled="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  <a:p>
            <a:pPr algn="ctr">
              <a:spcBef>
                <a:spcPct val="0"/>
              </a:spcBef>
              <a:buNone/>
            </a:pPr>
            <a:endParaRPr kumimoji="1" lang="en-US" altLang="zh-TW" sz="4400" b="1" dirty="0">
              <a:ln w="90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29000">
                    <a:schemeClr val="bg1"/>
                  </a:gs>
                  <a:gs pos="72000">
                    <a:schemeClr val="accent3">
                      <a:lumMod val="40000"/>
                      <a:lumOff val="60000"/>
                    </a:schemeClr>
                  </a:gs>
                  <a:gs pos="100000">
                    <a:srgbClr val="92D050"/>
                  </a:gs>
                </a:gsLst>
                <a:lin ang="5400000" scaled="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  <a:p>
            <a:pPr algn="ctr">
              <a:spcBef>
                <a:spcPct val="0"/>
              </a:spcBef>
              <a:buNone/>
            </a:pPr>
            <a:r>
              <a:rPr kumimoji="1" lang="en-US" altLang="zh-TW" sz="4400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72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rgbClr val="92D050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~</a:t>
            </a:r>
            <a:r>
              <a:rPr kumimoji="1" lang="zh-TW" altLang="en-US" sz="4400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72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rgbClr val="92D050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感謝大家參與</a:t>
            </a:r>
            <a:r>
              <a:rPr kumimoji="1" lang="en-US" altLang="zh-TW" sz="4400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72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rgbClr val="92D050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~</a:t>
            </a:r>
            <a:endParaRPr kumimoji="1" lang="zh-TW" altLang="en-US" sz="4400" b="1" dirty="0">
              <a:ln w="90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29000">
                    <a:schemeClr val="bg1"/>
                  </a:gs>
                  <a:gs pos="72000">
                    <a:schemeClr val="accent3">
                      <a:lumMod val="40000"/>
                      <a:lumOff val="60000"/>
                    </a:schemeClr>
                  </a:gs>
                  <a:gs pos="100000">
                    <a:srgbClr val="92D050"/>
                  </a:gs>
                </a:gsLst>
                <a:lin ang="5400000" scaled="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918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1152128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待會有四道問題，</a:t>
            </a:r>
            <a:r>
              <a:rPr kumimoji="1"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請拿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筆將你最可能表現的行為選項記錄下來喔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kumimoji="1" lang="zh-TW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40360" y="1628800"/>
            <a:ext cx="422423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zh-TW" altLang="en-US" sz="3200" spc="3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你是什麼拒絕類型？</a:t>
            </a:r>
            <a:endParaRPr lang="zh-TW" altLang="en-US" sz="3200" spc="3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28106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69390" y="476672"/>
            <a:ext cx="34018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「好</a:t>
            </a:r>
            <a:r>
              <a:rPr lang="zh-TW" altLang="en-US" sz="24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」</a:t>
            </a:r>
            <a:r>
              <a:rPr lang="en-US" altLang="zh-TW" sz="24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T</a:t>
            </a:r>
            <a:r>
              <a:rPr lang="en-US" altLang="zh-TW" sz="24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o Say No_Q1</a:t>
            </a:r>
            <a:endParaRPr lang="zh-TW" altLang="en-US" sz="24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67544" y="1628801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kumimoji="1"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Q1.</a:t>
            </a:r>
            <a:r>
              <a:rPr kumimoji="1"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你無意中聽到你的好朋友在你背後說你壞</a:t>
            </a:r>
            <a:r>
              <a:rPr kumimoji="1" lang="zh-TW" altLang="en-US" sz="2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話，你</a:t>
            </a:r>
            <a:r>
              <a:rPr kumimoji="1"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感到很受傷。此時你會</a:t>
            </a:r>
            <a:r>
              <a:rPr kumimoji="1"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en-US" altLang="zh-TW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TW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67544" y="2700000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kumimoji="1"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a. </a:t>
            </a:r>
            <a:r>
              <a:rPr kumimoji="1"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假裝沒發生過。</a:t>
            </a:r>
            <a:endParaRPr lang="en-US" altLang="zh-TW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TW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67544" y="3943597"/>
            <a:ext cx="8229600" cy="781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b. </a:t>
            </a:r>
            <a:r>
              <a:rPr kumimoji="1"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走向朋友，開始大吼。</a:t>
            </a:r>
            <a:endParaRPr lang="en-US" altLang="zh-TW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TW" dirty="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467544" y="4536000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c. </a:t>
            </a:r>
            <a:r>
              <a:rPr kumimoji="1"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告訴朋友，你感到很難過，你希望他沒在背後說你壞話。</a:t>
            </a:r>
            <a:endParaRPr kumimoji="1"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37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467544" y="1628801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Q2.</a:t>
            </a:r>
            <a:r>
              <a:rPr kumimoji="1"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你在球場邊看球賽，坐在你旁邊的人開始吸菸。他吐出來的菸，直接對著你的臉，讓你感到很不舒服。此時你會</a:t>
            </a:r>
            <a:r>
              <a:rPr kumimoji="1"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67544" y="2708921"/>
            <a:ext cx="8229600" cy="1368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kumimoji="1"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a. </a:t>
            </a:r>
            <a:r>
              <a:rPr kumimoji="1"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決定換位置。</a:t>
            </a:r>
            <a:endParaRPr kumimoji="1"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67544" y="3933056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b. </a:t>
            </a:r>
            <a:r>
              <a:rPr kumimoji="1"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告訴對方，他最好熄掉他的菸，否則</a:t>
            </a:r>
            <a:r>
              <a:rPr kumimoji="1"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kumimoji="1"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467544" y="453600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kumimoji="1"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c. </a:t>
            </a:r>
            <a:r>
              <a:rPr kumimoji="1"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向對方指出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1"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他坐在禁菸區，並禮貌的請他停止吸菸。</a:t>
            </a:r>
            <a:endParaRPr kumimoji="1" lang="zh-TW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69389" y="476672"/>
            <a:ext cx="340189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「好</a:t>
            </a:r>
            <a:r>
              <a:rPr lang="zh-TW" altLang="en-US" sz="24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」</a:t>
            </a:r>
            <a:r>
              <a:rPr lang="en-US" altLang="zh-TW" sz="24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T</a:t>
            </a:r>
            <a:r>
              <a:rPr lang="en-US" altLang="zh-TW" sz="24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o Say No_Q2</a:t>
            </a:r>
            <a:endParaRPr lang="zh-TW" altLang="en-US" sz="24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83927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467544" y="1628801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kumimoji="1"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Q3.</a:t>
            </a:r>
            <a:r>
              <a:rPr kumimoji="1"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你的朋友向你借平板電</a:t>
            </a:r>
            <a:r>
              <a:rPr kumimoji="1" lang="zh-TW" altLang="en-US" sz="2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腦，還</a:t>
            </a:r>
            <a:r>
              <a:rPr kumimoji="1"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給你的時候卻壞掉了。此時你會</a:t>
            </a:r>
            <a:r>
              <a:rPr kumimoji="1"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67544" y="2708920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kumimoji="1"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a. </a:t>
            </a:r>
            <a:r>
              <a:rPr kumimoji="1"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自己再買一台新的。</a:t>
            </a:r>
            <a:endParaRPr kumimoji="1"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67544" y="3933056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b. </a:t>
            </a:r>
            <a:r>
              <a:rPr kumimoji="1"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打算向朋友借平板電腦，再把它弄壞。 </a:t>
            </a:r>
            <a:endParaRPr kumimoji="1"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467544" y="4536000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kumimoji="1"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c. </a:t>
            </a:r>
            <a:r>
              <a:rPr kumimoji="1"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告訴朋友，他還回來時，平板電腦壞掉了，請他賠償</a:t>
            </a:r>
            <a:r>
              <a:rPr kumimoji="1" lang="zh-TW" altLang="en-US" sz="24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zh-TW" alt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69389" y="476672"/>
            <a:ext cx="340189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「好</a:t>
            </a:r>
            <a:r>
              <a:rPr lang="zh-TW" altLang="en-US" sz="24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」</a:t>
            </a:r>
            <a:r>
              <a:rPr lang="en-US" altLang="zh-TW" sz="24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T</a:t>
            </a:r>
            <a:r>
              <a:rPr lang="en-US" altLang="zh-TW" sz="24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o Say No_Q3</a:t>
            </a:r>
            <a:endParaRPr lang="zh-TW" altLang="en-US" sz="24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495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467544" y="1628801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Q4.</a:t>
            </a:r>
            <a:r>
              <a:rPr kumimoji="1"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你參加一場派對，有些朋友正在喝酒。他們不斷地叫你一起喝，即使你已經說過你沒興趣。此時你會</a:t>
            </a:r>
            <a:r>
              <a:rPr kumimoji="1"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67544" y="2708920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kumimoji="1" lang="en-US" altLang="zh-TW" sz="24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kumimoji="1"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決定嚐個一小口，他們就不會再來煩你了。</a:t>
            </a:r>
            <a:endParaRPr kumimoji="1"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67544" y="3933056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kumimoji="1"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告訴他們，要是再叫你喝酒，你會拿啤酒罐打他們的頭。</a:t>
            </a:r>
            <a:endParaRPr kumimoji="1"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467544" y="4536000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c.</a:t>
            </a:r>
            <a:r>
              <a:rPr kumimoji="1"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再次拒絕，告訴他們，若他們是真正的朋友，就應該尊重你的感覺。</a:t>
            </a:r>
            <a:endParaRPr kumimoji="1" lang="zh-TW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69389" y="476672"/>
            <a:ext cx="340189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「好</a:t>
            </a:r>
            <a:r>
              <a:rPr lang="zh-TW" altLang="en-US" sz="24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」</a:t>
            </a:r>
            <a:r>
              <a:rPr lang="en-US" altLang="zh-TW" sz="24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T</a:t>
            </a:r>
            <a:r>
              <a:rPr lang="en-US" altLang="zh-TW" sz="24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o Say No_Q4</a:t>
            </a:r>
            <a:endParaRPr lang="zh-TW" altLang="en-US" sz="24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495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  <p:bldP spid="8" grpId="0" build="p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3"/>
          <p:cNvSpPr/>
          <p:nvPr/>
        </p:nvSpPr>
        <p:spPr>
          <a:xfrm>
            <a:off x="457200" y="1785538"/>
            <a:ext cx="8229600" cy="1497600"/>
          </a:xfrm>
          <a:custGeom>
            <a:avLst/>
            <a:gdLst>
              <a:gd name="connsiteX0" fmla="*/ 0 w 8229600"/>
              <a:gd name="connsiteY0" fmla="*/ 249605 h 1497600"/>
              <a:gd name="connsiteX1" fmla="*/ 249605 w 8229600"/>
              <a:gd name="connsiteY1" fmla="*/ 0 h 1497600"/>
              <a:gd name="connsiteX2" fmla="*/ 7979995 w 8229600"/>
              <a:gd name="connsiteY2" fmla="*/ 0 h 1497600"/>
              <a:gd name="connsiteX3" fmla="*/ 8229600 w 8229600"/>
              <a:gd name="connsiteY3" fmla="*/ 249605 h 1497600"/>
              <a:gd name="connsiteX4" fmla="*/ 8229600 w 8229600"/>
              <a:gd name="connsiteY4" fmla="*/ 1247995 h 1497600"/>
              <a:gd name="connsiteX5" fmla="*/ 7979995 w 8229600"/>
              <a:gd name="connsiteY5" fmla="*/ 1497600 h 1497600"/>
              <a:gd name="connsiteX6" fmla="*/ 249605 w 8229600"/>
              <a:gd name="connsiteY6" fmla="*/ 1497600 h 1497600"/>
              <a:gd name="connsiteX7" fmla="*/ 0 w 8229600"/>
              <a:gd name="connsiteY7" fmla="*/ 1247995 h 1497600"/>
              <a:gd name="connsiteX8" fmla="*/ 0 w 8229600"/>
              <a:gd name="connsiteY8" fmla="*/ 249605 h 149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1497600">
                <a:moveTo>
                  <a:pt x="0" y="249605"/>
                </a:moveTo>
                <a:cubicBezTo>
                  <a:pt x="0" y="111752"/>
                  <a:pt x="111752" y="0"/>
                  <a:pt x="249605" y="0"/>
                </a:cubicBezTo>
                <a:lnTo>
                  <a:pt x="7979995" y="0"/>
                </a:lnTo>
                <a:cubicBezTo>
                  <a:pt x="8117848" y="0"/>
                  <a:pt x="8229600" y="111752"/>
                  <a:pt x="8229600" y="249605"/>
                </a:cubicBezTo>
                <a:lnTo>
                  <a:pt x="8229600" y="1247995"/>
                </a:lnTo>
                <a:cubicBezTo>
                  <a:pt x="8229600" y="1385848"/>
                  <a:pt x="8117848" y="1497600"/>
                  <a:pt x="7979995" y="1497600"/>
                </a:cubicBezTo>
                <a:lnTo>
                  <a:pt x="249605" y="1497600"/>
                </a:lnTo>
                <a:cubicBezTo>
                  <a:pt x="111752" y="1497600"/>
                  <a:pt x="0" y="1385848"/>
                  <a:pt x="0" y="1247995"/>
                </a:cubicBezTo>
                <a:lnTo>
                  <a:pt x="0" y="249605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787" tIns="179787" rIns="179787" bIns="179787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選「</a:t>
            </a:r>
            <a:r>
              <a:rPr lang="en-US" sz="2800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a</a:t>
            </a:r>
            <a:r>
              <a:rPr lang="zh-TW" sz="2800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」最多：傾向以消極方式回應，不會拒絕或反抗，而默默地接受。</a:t>
            </a:r>
            <a:endParaRPr lang="en-SG" sz="2800" kern="1200" dirty="0"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457200" y="3297538"/>
            <a:ext cx="8229600" cy="1497600"/>
          </a:xfrm>
          <a:custGeom>
            <a:avLst/>
            <a:gdLst>
              <a:gd name="connsiteX0" fmla="*/ 0 w 8229600"/>
              <a:gd name="connsiteY0" fmla="*/ 249605 h 1497600"/>
              <a:gd name="connsiteX1" fmla="*/ 249605 w 8229600"/>
              <a:gd name="connsiteY1" fmla="*/ 0 h 1497600"/>
              <a:gd name="connsiteX2" fmla="*/ 7979995 w 8229600"/>
              <a:gd name="connsiteY2" fmla="*/ 0 h 1497600"/>
              <a:gd name="connsiteX3" fmla="*/ 8229600 w 8229600"/>
              <a:gd name="connsiteY3" fmla="*/ 249605 h 1497600"/>
              <a:gd name="connsiteX4" fmla="*/ 8229600 w 8229600"/>
              <a:gd name="connsiteY4" fmla="*/ 1247995 h 1497600"/>
              <a:gd name="connsiteX5" fmla="*/ 7979995 w 8229600"/>
              <a:gd name="connsiteY5" fmla="*/ 1497600 h 1497600"/>
              <a:gd name="connsiteX6" fmla="*/ 249605 w 8229600"/>
              <a:gd name="connsiteY6" fmla="*/ 1497600 h 1497600"/>
              <a:gd name="connsiteX7" fmla="*/ 0 w 8229600"/>
              <a:gd name="connsiteY7" fmla="*/ 1247995 h 1497600"/>
              <a:gd name="connsiteX8" fmla="*/ 0 w 8229600"/>
              <a:gd name="connsiteY8" fmla="*/ 249605 h 149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1497600">
                <a:moveTo>
                  <a:pt x="0" y="249605"/>
                </a:moveTo>
                <a:cubicBezTo>
                  <a:pt x="0" y="111752"/>
                  <a:pt x="111752" y="0"/>
                  <a:pt x="249605" y="0"/>
                </a:cubicBezTo>
                <a:lnTo>
                  <a:pt x="7979995" y="0"/>
                </a:lnTo>
                <a:cubicBezTo>
                  <a:pt x="8117848" y="0"/>
                  <a:pt x="8229600" y="111752"/>
                  <a:pt x="8229600" y="249605"/>
                </a:cubicBezTo>
                <a:lnTo>
                  <a:pt x="8229600" y="1247995"/>
                </a:lnTo>
                <a:cubicBezTo>
                  <a:pt x="8229600" y="1385848"/>
                  <a:pt x="8117848" y="1497600"/>
                  <a:pt x="7979995" y="1497600"/>
                </a:cubicBezTo>
                <a:lnTo>
                  <a:pt x="249605" y="1497600"/>
                </a:lnTo>
                <a:cubicBezTo>
                  <a:pt x="111752" y="1497600"/>
                  <a:pt x="0" y="1385848"/>
                  <a:pt x="0" y="1247995"/>
                </a:cubicBezTo>
                <a:lnTo>
                  <a:pt x="0" y="249605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232385"/>
              <a:satOff val="13449"/>
              <a:lumOff val="1078"/>
              <a:alphaOff val="0"/>
            </a:schemeClr>
          </a:fillRef>
          <a:effectRef idx="0">
            <a:schemeClr val="accent4">
              <a:hueOff val="-2232385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787" tIns="179787" rIns="179787" bIns="179787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選「</a:t>
            </a:r>
            <a:r>
              <a:rPr lang="en-US" sz="2800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b</a:t>
            </a:r>
            <a:r>
              <a:rPr lang="zh-TW" sz="2800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」最多：傾向以侵略的方式回應，表現出不必要的敵意、武力</a:t>
            </a:r>
            <a:r>
              <a:rPr lang="zh-TW" altLang="zh-TW" sz="2800" dirty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、</a:t>
            </a:r>
            <a:r>
              <a:rPr lang="zh-TW" sz="2800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令人討厭。</a:t>
            </a:r>
            <a:endParaRPr lang="en-SG" sz="2800" kern="1200" dirty="0"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457200" y="4809538"/>
            <a:ext cx="8229600" cy="1497600"/>
          </a:xfrm>
          <a:custGeom>
            <a:avLst/>
            <a:gdLst>
              <a:gd name="connsiteX0" fmla="*/ 0 w 8229600"/>
              <a:gd name="connsiteY0" fmla="*/ 249605 h 1497600"/>
              <a:gd name="connsiteX1" fmla="*/ 249605 w 8229600"/>
              <a:gd name="connsiteY1" fmla="*/ 0 h 1497600"/>
              <a:gd name="connsiteX2" fmla="*/ 7979995 w 8229600"/>
              <a:gd name="connsiteY2" fmla="*/ 0 h 1497600"/>
              <a:gd name="connsiteX3" fmla="*/ 8229600 w 8229600"/>
              <a:gd name="connsiteY3" fmla="*/ 249605 h 1497600"/>
              <a:gd name="connsiteX4" fmla="*/ 8229600 w 8229600"/>
              <a:gd name="connsiteY4" fmla="*/ 1247995 h 1497600"/>
              <a:gd name="connsiteX5" fmla="*/ 7979995 w 8229600"/>
              <a:gd name="connsiteY5" fmla="*/ 1497600 h 1497600"/>
              <a:gd name="connsiteX6" fmla="*/ 249605 w 8229600"/>
              <a:gd name="connsiteY6" fmla="*/ 1497600 h 1497600"/>
              <a:gd name="connsiteX7" fmla="*/ 0 w 8229600"/>
              <a:gd name="connsiteY7" fmla="*/ 1247995 h 1497600"/>
              <a:gd name="connsiteX8" fmla="*/ 0 w 8229600"/>
              <a:gd name="connsiteY8" fmla="*/ 249605 h 149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1497600">
                <a:moveTo>
                  <a:pt x="0" y="249605"/>
                </a:moveTo>
                <a:cubicBezTo>
                  <a:pt x="0" y="111752"/>
                  <a:pt x="111752" y="0"/>
                  <a:pt x="249605" y="0"/>
                </a:cubicBezTo>
                <a:lnTo>
                  <a:pt x="7979995" y="0"/>
                </a:lnTo>
                <a:cubicBezTo>
                  <a:pt x="8117848" y="0"/>
                  <a:pt x="8229600" y="111752"/>
                  <a:pt x="8229600" y="249605"/>
                </a:cubicBezTo>
                <a:lnTo>
                  <a:pt x="8229600" y="1247995"/>
                </a:lnTo>
                <a:cubicBezTo>
                  <a:pt x="8229600" y="1385848"/>
                  <a:pt x="8117848" y="1497600"/>
                  <a:pt x="7979995" y="1497600"/>
                </a:cubicBezTo>
                <a:lnTo>
                  <a:pt x="249605" y="1497600"/>
                </a:lnTo>
                <a:cubicBezTo>
                  <a:pt x="111752" y="1497600"/>
                  <a:pt x="0" y="1385848"/>
                  <a:pt x="0" y="1247995"/>
                </a:cubicBezTo>
                <a:lnTo>
                  <a:pt x="0" y="249605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787" tIns="179787" rIns="179787" bIns="179787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選「</a:t>
            </a:r>
            <a:r>
              <a:rPr lang="en-US" sz="2800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c</a:t>
            </a:r>
            <a:r>
              <a:rPr lang="zh-TW" sz="2800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」最多：表示你知道如何冷靜且堅定的維護自己的權利，而不會傷害到其他人</a:t>
            </a:r>
            <a:r>
              <a:rPr lang="en-US" sz="2800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 </a:t>
            </a:r>
            <a:r>
              <a:rPr lang="zh-TW" sz="2800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。</a:t>
            </a:r>
            <a:endParaRPr lang="en-SG" sz="2800" kern="1200" dirty="0"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4328" y="476672"/>
            <a:ext cx="352211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4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你是甚麼拒絕類型</a:t>
            </a:r>
            <a:r>
              <a:rPr lang="en-US" altLang="zh-TW" sz="24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_</a:t>
            </a:r>
            <a:r>
              <a:rPr lang="zh-TW" altLang="en-US" sz="24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答案 </a:t>
            </a:r>
            <a:endParaRPr lang="zh-TW" altLang="en-US" sz="24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407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fc93eda8-dbfb-44eb-9e6a-082af5096630"/>
  <p:tag name="MMPROD_NEXTUNIQUEID" val="10010"/>
  <p:tag name="MMPROD_UIDATA" val="&lt;database version=&quot;7.0&quot;&gt;&lt;object type=&quot;1&quot; unique_id=&quot;10001&quot;&gt;&lt;object type=&quot;8&quot; unique_id=&quot;11966&quot;&gt;&lt;/object&gt;&lt;object type=&quot;2&quot; unique_id=&quot;11967&quot;&gt;&lt;object type=&quot;3&quot; unique_id=&quot;11968&quot;&gt;&lt;property id=&quot;20148&quot; value=&quot;5&quot;/&gt;&lt;property id=&quot;20300&quot; value=&quot;Slide 1 - &amp;quot;「好」TO SAY NO !!&amp;quot;&quot;/&gt;&lt;property id=&quot;20307&quot; value=&quot;256&quot;/&gt;&lt;/object&gt;&lt;object type=&quot;3&quot; unique_id=&quot;11969&quot;&gt;&lt;property id=&quot;20148&quot; value=&quot;5&quot;/&gt;&lt;property id=&quot;20300&quot; value=&quot;Slide 2&quot;/&gt;&lt;property id=&quot;20307&quot; value=&quot;280&quot;/&gt;&lt;/object&gt;&lt;object type=&quot;3&quot; unique_id=&quot;11970&quot;&gt;&lt;property id=&quot;20148&quot; value=&quot;5&quot;/&gt;&lt;property id=&quot;20300&quot; value=&quot;Slide 4&quot;/&gt;&lt;property id=&quot;20307&quot; value=&quot;257&quot;/&gt;&lt;/object&gt;&lt;object type=&quot;3&quot; unique_id=&quot;11971&quot;&gt;&lt;property id=&quot;20148&quot; value=&quot;5&quot;/&gt;&lt;property id=&quot;20300&quot; value=&quot;Slide 5&quot;/&gt;&lt;property id=&quot;20307&quot; value=&quot;258&quot;/&gt;&lt;/object&gt;&lt;object type=&quot;3&quot; unique_id=&quot;11972&quot;&gt;&lt;property id=&quot;20148&quot; value=&quot;5&quot;/&gt;&lt;property id=&quot;20300&quot; value=&quot;Slide 6&quot;/&gt;&lt;property id=&quot;20307&quot; value=&quot;259&quot;/&gt;&lt;/object&gt;&lt;object type=&quot;3&quot; unique_id=&quot;11973&quot;&gt;&lt;property id=&quot;20148&quot; value=&quot;5&quot;/&gt;&lt;property id=&quot;20300&quot; value=&quot;Slide 7&quot;/&gt;&lt;property id=&quot;20307&quot; value=&quot;260&quot;/&gt;&lt;/object&gt;&lt;object type=&quot;3&quot; unique_id=&quot;11974&quot;&gt;&lt;property id=&quot;20148&quot; value=&quot;5&quot;/&gt;&lt;property id=&quot;20300&quot; value=&quot;Slide 8&quot;/&gt;&lt;property id=&quot;20307&quot; value=&quot;261&quot;/&gt;&lt;/object&gt;&lt;object type=&quot;3&quot; unique_id=&quot;11976&quot;&gt;&lt;property id=&quot;20148&quot; value=&quot;5&quot;/&gt;&lt;property id=&quot;20300&quot; value=&quot;Slide 15&quot;/&gt;&lt;property id=&quot;20307&quot; value=&quot;263&quot;/&gt;&lt;/object&gt;&lt;object type=&quot;3&quot; unique_id=&quot;11978&quot;&gt;&lt;property id=&quot;20148&quot; value=&quot;5&quot;/&gt;&lt;property id=&quot;20300&quot; value=&quot;Slide 16&quot;/&gt;&lt;property id=&quot;20307&quot; value=&quot;281&quot;/&gt;&lt;/object&gt;&lt;object type=&quot;3&quot; unique_id=&quot;11980&quot;&gt;&lt;property id=&quot;20148&quot; value=&quot;5&quot;/&gt;&lt;property id=&quot;20300&quot; value=&quot;Slide 17&quot;/&gt;&lt;property id=&quot;20307&quot; value=&quot;282&quot;/&gt;&lt;/object&gt;&lt;object type=&quot;3&quot; unique_id=&quot;11982&quot;&gt;&lt;property id=&quot;20148&quot; value=&quot;5&quot;/&gt;&lt;property id=&quot;20300&quot; value=&quot;Slide 18&quot;/&gt;&lt;property id=&quot;20307&quot; value=&quot;283&quot;/&gt;&lt;/object&gt;&lt;object type=&quot;3&quot; unique_id=&quot;11984&quot;&gt;&lt;property id=&quot;20148&quot; value=&quot;5&quot;/&gt;&lt;property id=&quot;20300&quot; value=&quot;Slide 19&quot;/&gt;&lt;property id=&quot;20307&quot; value=&quot;284&quot;/&gt;&lt;/object&gt;&lt;object type=&quot;3&quot; unique_id=&quot;11986&quot;&gt;&lt;property id=&quot;20148&quot; value=&quot;5&quot;/&gt;&lt;property id=&quot;20300&quot; value=&quot;Slide 20&quot;/&gt;&lt;property id=&quot;20307&quot; value=&quot;285&quot;/&gt;&lt;/object&gt;&lt;object type=&quot;3&quot; unique_id=&quot;11988&quot;&gt;&lt;property id=&quot;20148&quot; value=&quot;5&quot;/&gt;&lt;property id=&quot;20300&quot; value=&quot;Slide 21&quot;/&gt;&lt;property id=&quot;20307&quot; value=&quot;286&quot;/&gt;&lt;/object&gt;&lt;object type=&quot;3&quot; unique_id=&quot;11990&quot;&gt;&lt;property id=&quot;20148&quot; value=&quot;5&quot;/&gt;&lt;property id=&quot;20300&quot; value=&quot;Slide 22 - &amp;quot;「拒絕技巧」九大招，學會說不&amp;quot;&quot;/&gt;&lt;property id=&quot;20307&quot; value=&quot;287&quot;/&gt;&lt;/object&gt;&lt;object type=&quot;3&quot; unique_id=&quot;11992&quot;&gt;&lt;property id=&quot;20148&quot; value=&quot;5&quot;/&gt;&lt;property id=&quot;20300&quot; value=&quot;Slide 23 - &amp;quot;「拒絕技巧」九大招，學會說不&amp;quot;&quot;/&gt;&lt;property id=&quot;20307&quot; value=&quot;288&quot;/&gt;&lt;/object&gt;&lt;object type=&quot;3&quot; unique_id=&quot;11995&quot;&gt;&lt;property id=&quot;20148&quot; value=&quot;5&quot;/&gt;&lt;property id=&quot;20300&quot; value=&quot;Slide 33&quot;/&gt;&lt;property id=&quot;20307&quot; value=&quot;274&quot;/&gt;&lt;/object&gt;&lt;object type=&quot;3&quot; unique_id=&quot;11997&quot;&gt;&lt;property id=&quot;20148&quot; value=&quot;5&quot;/&gt;&lt;property id=&quot;20300&quot; value=&quot;Slide 25 - &amp;quot;Say NO 小撇步 &amp;quot;&quot;/&gt;&lt;property id=&quot;20307&quot; value=&quot;275&quot;/&gt;&lt;/object&gt;&lt;object type=&quot;3&quot; unique_id=&quot;11998&quot;&gt;&lt;property id=&quot;20148&quot; value=&quot;5&quot;/&gt;&lt;property id=&quot;20300&quot; value=&quot;Slide 27&quot;/&gt;&lt;property id=&quot;20307&quot; value=&quot;276&quot;/&gt;&lt;/object&gt;&lt;object type=&quot;3&quot; unique_id=&quot;12000&quot;&gt;&lt;property id=&quot;20148&quot; value=&quot;5&quot;/&gt;&lt;property id=&quot;20300&quot; value=&quot;Slide 35&quot;/&gt;&lt;property id=&quot;20307&quot; value=&quot;278&quot;/&gt;&lt;/object&gt;&lt;object type=&quot;3&quot; unique_id=&quot;12001&quot;&gt;&lt;property id=&quot;20148&quot; value=&quot;5&quot;/&gt;&lt;property id=&quot;20300&quot; value=&quot;Slide 3&quot;/&gt;&lt;property id=&quot;20307&quot; value=&quot;291&quot;/&gt;&lt;/object&gt;&lt;object type=&quot;3&quot; unique_id=&quot;12002&quot;&gt;&lt;property id=&quot;20148&quot; value=&quot;5&quot;/&gt;&lt;property id=&quot;20300&quot; value=&quot;Slide 9&quot;/&gt;&lt;property id=&quot;20307&quot; value=&quot;292&quot;/&gt;&lt;/object&gt;&lt;object type=&quot;3&quot; unique_id=&quot;12003&quot;&gt;&lt;property id=&quot;20148&quot; value=&quot;5&quot;/&gt;&lt;property id=&quot;20300&quot; value=&quot;Slide 10&quot;/&gt;&lt;property id=&quot;20307&quot; value=&quot;293&quot;/&gt;&lt;/object&gt;&lt;object type=&quot;3&quot; unique_id=&quot;12004&quot;&gt;&lt;property id=&quot;20148&quot; value=&quot;5&quot;/&gt;&lt;property id=&quot;20300&quot; value=&quot;Slide 11 - &amp;quot;拒絕九大招&amp;quot;&quot;/&gt;&lt;property id=&quot;20307&quot; value=&quot;294&quot;/&gt;&lt;/object&gt;&lt;object type=&quot;3&quot; unique_id=&quot;12005&quot;&gt;&lt;property id=&quot;20148&quot; value=&quot;5&quot;/&gt;&lt;property id=&quot;20300&quot; value=&quot;Slide 12 - &amp;quot;拒絕九大招-續&amp;quot;&quot;/&gt;&lt;property id=&quot;20307&quot; value=&quot;295&quot;/&gt;&lt;/object&gt;&lt;object type=&quot;3&quot; unique_id=&quot;12006&quot;&gt;&lt;property id=&quot;20148&quot; value=&quot;5&quot;/&gt;&lt;property id=&quot;20300&quot; value=&quot;Slide 13 - &amp;quot;拒絕九大招-續&amp;quot;&quot;/&gt;&lt;property id=&quot;20307&quot; value=&quot;296&quot;/&gt;&lt;/object&gt;&lt;object type=&quot;3&quot; unique_id=&quot;12007&quot;&gt;&lt;property id=&quot;20148&quot; value=&quot;5&quot;/&gt;&lt;property id=&quot;20300&quot; value=&quot;Slide 14 - &amp;quot;學習單­_1&amp;#x0D;&amp;#x0A;「拒絕技巧」九大招，學會說不&amp;quot;&quot;/&gt;&lt;property id=&quot;20307&quot; value=&quot;297&quot;/&gt;&lt;/object&gt;&lt;object type=&quot;3&quot; unique_id=&quot;12008&quot;&gt;&lt;property id=&quot;20148&quot; value=&quot;5&quot;/&gt;&lt;property id=&quot;20300&quot; value=&quot;Slide 24 - &amp;quot;「拒絕技巧」九大招，學會說不&amp;quot;&quot;/&gt;&lt;property id=&quot;20307&quot; value=&quot;307&quot;/&gt;&lt;/object&gt;&lt;object type=&quot;3&quot; unique_id=&quot;12009&quot;&gt;&lt;property id=&quot;20148&quot; value=&quot;5&quot;/&gt;&lt;property id=&quot;20300&quot; value=&quot;Slide 26 - &amp;quot;Say NO 小撇步 &amp;quot;&quot;/&gt;&lt;property id=&quot;20307&quot; value=&quot;308&quot;/&gt;&lt;/object&gt;&lt;object type=&quot;3&quot; unique_id=&quot;12010&quot;&gt;&lt;property id=&quot;20148&quot; value=&quot;5&quot;/&gt;&lt;property id=&quot;20300&quot; value=&quot;Slide 28 - &amp;quot;拒絕技巧原則2&amp;quot;&quot;/&gt;&lt;property id=&quot;20307&quot; value=&quot;300&quot;/&gt;&lt;/object&gt;&lt;object type=&quot;3&quot; unique_id=&quot;12011&quot;&gt;&lt;property id=&quot;20148&quot; value=&quot;5&quot;/&gt;&lt;property id=&quot;20300&quot; value=&quot;Slide 29 - &amp;quot;學習單_２&amp;#x0D;&amp;#x0A;Say NO 挖知影!&amp;quot;&quot;/&gt;&lt;property id=&quot;20307&quot; value=&quot;301&quot;/&gt;&lt;/object&gt;&lt;object type=&quot;3&quot; unique_id=&quot;12012&quot;&gt;&lt;property id=&quot;20148&quot; value=&quot;5&quot;/&gt;&lt;property id=&quot;20300&quot; value=&quot;Slide 30&quot;/&gt;&lt;property id=&quot;20307&quot; value=&quot;302&quot;/&gt;&lt;/object&gt;&lt;object type=&quot;3&quot; unique_id=&quot;12013&quot;&gt;&lt;property id=&quot;20148&quot; value=&quot;5&quot;/&gt;&lt;property id=&quot;20300&quot; value=&quot;Slide 31 - &amp;quot;請各組隨機將9種拒絕技巧填入九宮格內。&amp;quot;&quot;/&gt;&lt;property id=&quot;20307&quot; value=&quot;303&quot;/&gt;&lt;/object&gt;&lt;object type=&quot;3&quot; unique_id=&quot;12014&quot;&gt;&lt;property id=&quot;20148&quot; value=&quot;5&quot;/&gt;&lt;property id=&quot;20300&quot; value=&quot;Slide 34 - &amp;quot;總 結&amp;quot;&quot;/&gt;&lt;property id=&quot;20307&quot; value=&quot;306&quot;/&gt;&lt;/object&gt;&lt;object type=&quot;3&quot; unique_id=&quot;12015&quot;&gt;&lt;property id=&quot;20148&quot; value=&quot;5&quot;/&gt;&lt;property id=&quot;20300&quot; value=&quot;Slide 32&quot;/&gt;&lt;property id=&quot;20307&quot; value=&quot;309&quot;/&gt;&lt;/object&gt;&lt;object type=&quot;3&quot; unique_id=&quot;12016&quot;&gt;&lt;property id=&quot;20148&quot; value=&quot;5&quot;/&gt;&lt;property id=&quot;20300&quot; value=&quot;Slide 36&quot;/&gt;&lt;property id=&quot;20307&quot; value=&quot;310&quot;/&gt;&lt;/object&gt;&lt;/object&gt;&lt;/object&gt;&lt;/database&gt;"/>
  <p:tag name="SECTOMILLISECCONVERTED" val="1"/>
  <p:tag name="ARTICULATE_PRESENTATION_ID" val="8320"/>
  <p:tag name="ARTICULATE_REFERENCE_TYPE_6" val="1"/>
  <p:tag name="ARTICULATE_REFERENCE_6" val="C:\Users\user\Desktop\星期日錄音\P1_04\writer.pdf"/>
  <p:tag name="ARTICULATE_REFERENCE_TITLE_6" val="教案作者簡介"/>
  <p:tag name="ARTICULATE_REFERENCE_ID_6" val="96efbce6-2293-4a85-be7f-15f44a8dfa38"/>
  <p:tag name="ARTICULATE_SLIDE_COUNT" val="35"/>
  <p:tag name="ARTICULATE_REFERENCE_TYPE_1" val="1"/>
  <p:tag name="ARTICULATE_REFERENCE_1" val="C:\Users\user\Desktop\星期日錄音\P1_04\courseintro.pdf"/>
  <p:tag name="ARTICULATE_REFERENCE_TITLE_1" val="教案教學指引"/>
  <p:tag name="ARTICULATE_REFERENCE_ID_1" val="f2cec39a-929e-4c94-99c2-146ae7d6db7a"/>
  <p:tag name="ARTICULATE_REFERENCE_TYPE_2" val="1"/>
  <p:tag name="ARTICULATE_REFERENCE_2" val="C:\Users\user\Desktop\星期日錄音\P1_04\handout1.pdf"/>
  <p:tag name="ARTICULATE_REFERENCE_TITLE_2" val="學習單一"/>
  <p:tag name="ARTICULATE_REFERENCE_ID_2" val="cb18822b-495e-4cf2-b68a-4cffb68d0bf4"/>
  <p:tag name="ARTICULATE_REFERENCE_TYPE_3" val="1"/>
  <p:tag name="ARTICULATE_REFERENCE_3" val="C:\Users\user\Desktop\星期日錄音\P1_04\handout2.pdf"/>
  <p:tag name="ARTICULATE_REFERENCE_TITLE_3" val="學習單二"/>
  <p:tag name="ARTICULATE_REFERENCE_ID_3" val="f7768573-2c1b-4f51-8ecb-511c5780b895"/>
  <p:tag name="ARTICULATE_REFERENCE_TYPE_4" val="1"/>
  <p:tag name="ARTICULATE_REFERENCE_4" val="C:\Users\user\Desktop\星期日錄音\P1_04\handout3.pdf"/>
  <p:tag name="ARTICULATE_REFERENCE_TITLE_4" val="學習單三"/>
  <p:tag name="ARTICULATE_REFERENCE_ID_4" val="15de67a6-0685-473d-bede-229e1a36dd99"/>
  <p:tag name="ARTICULATE_REFERENCE_TYPE_5" val="1"/>
  <p:tag name="ARTICULATE_REFERENCE_5" val="C:\Users\user\Desktop\星期日錄音\P1_04\writer.pdf"/>
  <p:tag name="ARTICULATE_REFERENCE_TITLE_5" val="教案作者簡介"/>
  <p:tag name="ARTICULATE_REFERENCE_ID_5" val="96efbce6-2293-4a85-be7f-15f44a8dfa38"/>
  <p:tag name="ARTICULATE_REFERENCE_COUNT" val="5"/>
  <p:tag name="ARTICULATE_REFERENCE_DESCRIPTION" val="請點選下列參考文件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510078-c:\users\user\desktop\drug_062215\p1_04\final\p1_04_m_final_062215.pptx"/>
  <p:tag name="ARTICULATE_PRESENTER_VERSION" val="7"/>
  <p:tag name="ARTICULATE_PROJECT_OPEN" val="1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831a19748fb47c7a8fc0a62e41f559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548b72ae9c4dd6a61306c53155e25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ea863b7ef44e63b62c0ab63b0a48c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你是什麼拒絕類型？"/>
  <p:tag name="AUDIO_ID" val="257"/>
  <p:tag name="ARTICULATE_AUDIO_RECORDED" val="1"/>
  <p:tag name="ELAPSEDTIME" val="16.1"/>
  <p:tag name="TIMELINE" val="5.60"/>
  <p:tag name="ARTICULATE_NAV_LEVEL" val="1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「好」To Say No. Q1"/>
  <p:tag name="AUDIO_ID" val="258"/>
  <p:tag name="ARTICULATE_AUDIO_RECORDED" val="1"/>
  <p:tag name="ELAPSEDTIME" val="22.4"/>
  <p:tag name="TIMELINE" val="0.50/9.30/11.60/14.90"/>
  <p:tag name="ARTICULATE_NAV_LEVEL" val="1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「好」To Say No. Q2"/>
  <p:tag name="AUDIO_ID" val="259"/>
  <p:tag name="ARTICULATE_AUDIO_RECORDED" val="1"/>
  <p:tag name="ELAPSEDTIME" val="29.7"/>
  <p:tag name="TIMELINE" val="0.50/13.90/16.50/21.70"/>
  <p:tag name="ARTICULATE_NAV_LEVEL" val="1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「好」To Say No. Q3"/>
  <p:tag name="AUDIO_ID" val="260"/>
  <p:tag name="ARTICULATE_AUDIO_RECORDED" val="1"/>
  <p:tag name="ELAPSEDTIME" val="23.5"/>
  <p:tag name="TIMELINE" val="0.60/8.10/10.90/15.40"/>
  <p:tag name="ARTICULATE_NAV_LEVEL" val="1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「好」To Say No. Q4"/>
  <p:tag name="AUDIO_ID" val="261"/>
  <p:tag name="ARTICULATE_AUDIO_RECORDED" val="1"/>
  <p:tag name="ELAPSEDTIME" val="31.6"/>
  <p:tag name="TIMELINE" val="0.70/12.60/16.70/23.50"/>
  <p:tag name="ARTICULATE_NAV_LEVEL" val="1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ORIGINAL_AUDIO_FILEPATH" val="C:\Users\user\Desktop\星期日錄音\P1_04\audio\9.wav"/>
  <p:tag name="ELAPSEDTIME" val="79.732"/>
  <p:tag name="ARTICULATE_TITLE_TAG" val="你是甚麼拒絕類型_答案 "/>
  <p:tag name="TIMELINE" val="4.30/24.60/44.80"/>
  <p:tag name="ARTICULATE_NAV_LEVEL" val="1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「拒絕技巧」九大招，學會說不"/>
  <p:tag name="AUDIO_ID" val="293"/>
  <p:tag name="ARTICULATE_AUDIO_RECORDED" val="1"/>
  <p:tag name="ELAPSEDTIME" val="8"/>
  <p:tag name="TIMELINE" val="2.90/4.50"/>
  <p:tag name="ARTICULATE_NAV_LEVEL" val="1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AUDIO_RECORDED" val="1"/>
  <p:tag name="ELAPSEDTIME" val="13.8"/>
  <p:tag name="ARTICULATE_TITLE_TAG" val="拒絕九大招"/>
  <p:tag name="TIMELINE" val="0.40/3.70/8.60"/>
  <p:tag name="ARTICULATE_NAV_LEVEL" val="1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AUDIO_RECORDED" val="1"/>
  <p:tag name="ELAPSEDTIME" val="17.1"/>
  <p:tag name="ARTICULATE_TITLE_TAG" val="拒絕九大招-續1"/>
  <p:tag name="TIMELINE" val="0.30/3.90/8.90"/>
  <p:tag name="ARTICULATE_NAV_LEVEL" val="1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ELAPSEDTIME" val="15.7"/>
  <p:tag name="ARTICULATE_TITLE_TAG" val="拒絕九大招-續2"/>
  <p:tag name="TIMELINE" val="0.60/4.40/8.40"/>
  <p:tag name="ARTICULATE_NAV_LEVEL" val="1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7"/>
  <p:tag name="ARTICULATE_AUDIO_RECORDED" val="1"/>
  <p:tag name="ELAPSEDTIME" val="22.2"/>
  <p:tag name="TIMELINE" val="8.20"/>
  <p:tag name="ARTICULATE_NAV_LEVEL" val="1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ARTICULATE_AUDIO_RECORDED" val="1"/>
  <p:tag name="ELAPSEDTIME" val="5.5"/>
  <p:tag name="ARTICULATE_TITLE_TAG" val="How To Say No!! 對答案囉！"/>
  <p:tag name="TIMELINE" val="2.30"/>
  <p:tag name="ARTICULATE_NAV_LEVEL" val="1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14.4"/>
  <p:tag name="ARTICULATE_TITLE_TAG" val="「拒絕技巧」九大招_冷淡以對"/>
  <p:tag name="TIMELINE" val="0.70/9.70"/>
  <p:tag name="ARTICULATE_NAV_LEVEL" val="2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2"/>
  <p:tag name="ARTICULATE_AUDIO_RECORDED" val="1"/>
  <p:tag name="ELAPSEDTIME" val="19.8"/>
  <p:tag name="ARTICULATE_TITLE_TAG" val="「拒絕技巧」九大招_找藉口回絕"/>
  <p:tag name="TIMELINE" val="1.30/14.00"/>
  <p:tag name="ARTICULATE_NAV_LEVEL" val="2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ARTICULATE_AUDIO_RECORDED" val="1"/>
  <p:tag name="ELAPSEDTIME" val="19.6"/>
  <p:tag name="ARTICULATE_TITLE_TAG" val="「拒絕技巧」九大招_直接離開"/>
  <p:tag name="TIMELINE" val="0.60/14.90"/>
  <p:tag name="ARTICULATE_NAV_LEVEL" val="2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22.1"/>
  <p:tag name="ARTICULATE_TITLE_TAG" val="「拒絕技巧」九大招_跳針技巧"/>
  <p:tag name="TIMELINE" val="0.90/17.50"/>
  <p:tag name="ARTICULATE_NAV_LEVEL" val="2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5"/>
  <p:tag name="ARTICULATE_AUDIO_RECORDED" val="1"/>
  <p:tag name="ELAPSEDTIME" val="13.4"/>
  <p:tag name="ARTICULATE_TITLE_TAG" val="「拒絕技巧」九大招_直接說不"/>
  <p:tag name="TIMELINE" val="0.50/9.10"/>
  <p:tag name="ARTICULATE_NAV_LEVEL" val="2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ARTICULATE_AUDIO_RECORDED" val="1"/>
  <p:tag name="ELAPSEDTIME" val="21.8"/>
  <p:tag name="ARTICULATE_TITLE_TAG" val="「拒絕技巧」九大招_拖延戰術"/>
  <p:tag name="TIMELINE" val="1.30/18.30"/>
  <p:tag name="ARTICULATE_NAV_LEVEL" val="2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ORIGINAL_AUDIO_FILEPATH" val="C:\Users\user\Desktop\星期日錄音\P1_04\audio\22.wav"/>
  <p:tag name="ELAPSEDTIME" val="14.602"/>
  <p:tag name="ARTICULATE_TITLE_TAG" val="「拒絕技巧」九大招_避開場合"/>
  <p:tag name="TIMELINE" val="1.10/9.10"/>
  <p:tag name="ARTICULATE_NAV_LEVEL" val="2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AUDIO_RECORDED" val="1"/>
  <p:tag name="ORIGINAL_AUDIO_FILEPATH" val="C:\Users\user\Desktop\星期日錄音\P1_04\audio\23.wav"/>
  <p:tag name="ELAPSEDTIME" val="22.502"/>
  <p:tag name="ARTICULATE_TITLE_TAG" val="「拒絕技巧」九大招_改變話題"/>
  <p:tag name="TIMELINE" val="0.90/18.40"/>
  <p:tag name="ARTICULATE_NAV_LEVEL" val="2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AUDIO_RECORDED" val="1"/>
  <p:tag name="ORIGINAL_AUDIO_FILEPATH" val="C:\Users\user\Desktop\星期日錄音\P1_04\audio\23.wav"/>
  <p:tag name="ELAPSEDTIME" val="22.502"/>
  <p:tag name="AUDIO_ID" val="307"/>
  <p:tag name="ARTICULATE_TITLE_TAG" val="「拒絕技巧」九大招_直接回答"/>
  <p:tag name="TIMELINE" val="0.90/18.40"/>
  <p:tag name="ARTICULATE_NAV_LEVEL" val="2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ELAPSEDTIME" val="8.2"/>
  <p:tag name="ARTICULATE_TITLE_TAG" val="Say NO 小撇步 "/>
  <p:tag name="TIMELINE" val="2.60"/>
  <p:tag name="ARTICULATE_NAV_LEVEL" val="1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AUDIO_RECORDED" val="1"/>
  <p:tag name="AUDIO_ID" val="308"/>
  <p:tag name="ORIGINAL_AUDIO_FILEPATH" val="C:\Users\user\Desktop\星期日錄音\P1_04\audio\26.wav"/>
  <p:tag name="ELAPSEDTIME" val="18.372"/>
  <p:tag name="ARTICULATE_TITLE_TAG" val="冷靜及堅定 "/>
  <p:tag name="TIMELINE" val="0.50/10.50"/>
  <p:tag name="ARTICULATE_NAV_LEVEL" val="1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17.5"/>
  <p:tag name="ARTICULATE_TITLE_TAG" val="拒絕技巧原則 -1"/>
  <p:tag name="TIMELINE" val="2.10/3.70/7.40/13.00/15.34"/>
  <p:tag name="ARTICULATE_NAV_LEVEL" val="2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0"/>
  <p:tag name="ARTICULATE_AUDIO_RECORDED" val="1"/>
  <p:tag name="ELAPSEDTIME" val="24.8"/>
  <p:tag name="ARTICULATE_TITLE_TAG" val="拒絕技巧原則 -2"/>
  <p:tag name="TIMELINE" val="1.40/3.00/6.90/12.40/17.80"/>
  <p:tag name="ARTICULATE_NAV_LEVEL" val="1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5e006da88424a0d9c5d5819b457b2b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7063fd90e2e44d8b5b84c384ca8187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e7b05a8b7843b8b8d4fe12bdb134e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353ebd33564d13b276500b8281622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02208de0a1140e0aaeac683f2c3e34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700425441948d2b6cfc00878d0a6d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69d0f91036646388c8f969a9213739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aaca5ddf72d47c48bbea3054de8addb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ARTICULATE_AUDIO_RECORDED" val="1"/>
  <p:tag name="ELAPSEDTIME" val="46.1"/>
  <p:tag name="TIMELINE" val="2.60/17.60/35.60"/>
  <p:tag name="ARTICULATE_NAV_LEVEL" val="1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AUDIO_RECORDED" val="1"/>
  <p:tag name="ELAPSEDTIME" val="6.3"/>
  <p:tag name="ARTICULATE_TITLE_TAG" val="Your show time"/>
  <p:tag name="TIMELINE" val="3.40"/>
  <p:tag name="ARTICULATE_NAV_LEVEL" val="1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3"/>
  <p:tag name="ARTICULATE_AUDIO_RECORDED" val="1"/>
  <p:tag name="ELAPSEDTIME" val="14.3"/>
  <p:tag name="ARTICULATE_TITLE_TAG" val="學習單_3"/>
  <p:tag name="TIMELINE" val="1.50/6.40"/>
  <p:tag name="ARTICULATE_NAV_LEVEL" val="1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AUDIO_RECORDED" val="1"/>
  <p:tag name="ELAPSEDTIME" val="3.2"/>
  <p:tag name="ARTICULATE_TITLE_TAG" val="「好」TO SAY NO !! - 拒絕技巧"/>
  <p:tag name="ARTICULATE_NAV_LEVEL" val="1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False"/>
  <p:tag name="ARTICULATE_PLAYER_CONTROL_NEXT" val="True"/>
  <p:tag name="ARTICULATE_USED_LAYOUT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9"/>
  <p:tag name="ARTICULATE_TITLE_TAG" val="Say No! 之賓果小劇場"/>
  <p:tag name="ORIGINAL_AUDIO_FILEPATH" val="C:\Users\user\Dropbox\drugproject\p1_04\Final\audio\32.wav"/>
  <p:tag name="ELAPSEDTIME" val="27.062"/>
  <p:tag name="ARTICULATE_NAV_LEVEL" val="1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TITLE_TAG" val="賓果"/>
  <p:tag name="TIMELINE" val="20.70/22.40/23.40/25.26"/>
  <p:tag name="ARTICULATE_NAV_LEVEL" val="1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6"/>
  <p:tag name="ARTICULATE_AUDIO_RECORDED" val="1"/>
  <p:tag name="ELAPSEDTIME" val="30.2"/>
  <p:tag name="TIMELINE" val="1.60/5.60/10.50/19.40"/>
  <p:tag name="ARTICULATE_NAV_LEVEL" val="1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10.8"/>
  <p:tag name="ARTICULATE_TITLE_TAG" val="感謝大家參與"/>
  <p:tag name="ARTICULATE_NAV_LEVEL" val="1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True"/>
  <p:tag name="ARTICULATE_PLAYER_CONTROL_NEXT" val="False"/>
  <p:tag name="ARTICULATE_USED_LAYOU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課程目標"/>
  <p:tag name="AUDIO_ID" val="280"/>
  <p:tag name="ARTICULATE_AUDIO_RECORDED" val="1"/>
  <p:tag name="ELAPSEDTIME" val="27.3"/>
  <p:tag name="TIMELINE" val="2.70/5.60/8.40/11.30/14.10/18.00/22.10"/>
  <p:tag name="ARTICULATE_NAV_LEVEL" val="1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課程大綱"/>
  <p:tag name="AUDIO_ID" val="291"/>
  <p:tag name="ARTICULATE_AUDIO_RECORDED" val="1"/>
  <p:tag name="ELAPSEDTIME" val="16.3"/>
  <p:tag name="TIMELINE" val="1.40/3.10/5.40/10.00/11.70/14.80"/>
  <p:tag name="ARTICULATE_NAV_LEVEL" val="1"/>
  <p:tag name="ARTICULATE_SLIDE_PRESENTER_GUID" val="427c1618-d312-4bf1-9f2d-fcc0923aaeb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6118108f8bc4b518e9d09271700c78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8229a0ab74e4cc0a382e01585dd1bc9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4388</TotalTime>
  <Words>3505</Words>
  <Application>Microsoft Office PowerPoint</Application>
  <PresentationFormat>如螢幕大小 (4:3)</PresentationFormat>
  <Paragraphs>318</Paragraphs>
  <Slides>35</Slides>
  <Notes>35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36" baseType="lpstr">
      <vt:lpstr>Office 佈景主題</vt:lpstr>
      <vt:lpstr>「好」TO SAY NO !!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拒絕九大招</vt:lpstr>
      <vt:lpstr>拒絕九大招-續1</vt:lpstr>
      <vt:lpstr>拒絕九大招-續2</vt:lpstr>
      <vt:lpstr>學習單­_1 「拒絕技巧」九大招，學會說不！。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「拒絕技巧」九大招_避開場合</vt:lpstr>
      <vt:lpstr>「拒絕技巧」九大招_改變話題</vt:lpstr>
      <vt:lpstr>「拒絕技巧」九大招_直接回答</vt:lpstr>
      <vt:lpstr>Say NO 小撇步 </vt:lpstr>
      <vt:lpstr>冷靜及堅定 </vt:lpstr>
      <vt:lpstr>PowerPoint 簡報</vt:lpstr>
      <vt:lpstr>拒絕技巧原則2</vt:lpstr>
      <vt:lpstr>學習單_２ Say NO 挖知影!</vt:lpstr>
      <vt:lpstr>PowerPoint 簡報</vt:lpstr>
      <vt:lpstr>請各組隨機將9種拒絕技巧填入九宮格內。</vt:lpstr>
      <vt:lpstr>PowerPoint 簡報</vt:lpstr>
      <vt:lpstr>PowerPoint 簡報</vt:lpstr>
      <vt:lpstr>總 結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「好」to say no</dc:title>
  <dc:creator>user</dc:creator>
  <cp:lastModifiedBy>user</cp:lastModifiedBy>
  <cp:revision>548</cp:revision>
  <dcterms:created xsi:type="dcterms:W3CDTF">2014-09-14T22:38:06Z</dcterms:created>
  <dcterms:modified xsi:type="dcterms:W3CDTF">2015-07-31T03:17:02Z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p1_04_拒絕技巧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F8BAAEE5-D8C6-4ED2-3F3F-643F3F6D3F3F</vt:lpwstr>
  </property>
  <property fmtid="{D5CDD505-2E9C-101B-9397-08002B2CF9AE}" pid="6" name="ArticulateProjectFull">
    <vt:lpwstr>C:\Users\user\Desktop\drug_062215\p1_04\Final\p1_04_m_final_062215.ppta</vt:lpwstr>
  </property>
</Properties>
</file>